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5" r:id="rId1"/>
  </p:sldMasterIdLst>
  <p:notesMasterIdLst>
    <p:notesMasterId r:id="rId32"/>
  </p:notesMasterIdLst>
  <p:sldIdLst>
    <p:sldId id="256" r:id="rId2"/>
    <p:sldId id="291" r:id="rId3"/>
    <p:sldId id="259" r:id="rId4"/>
    <p:sldId id="258" r:id="rId5"/>
    <p:sldId id="264" r:id="rId6"/>
    <p:sldId id="261" r:id="rId7"/>
    <p:sldId id="270" r:id="rId8"/>
    <p:sldId id="262" r:id="rId9"/>
    <p:sldId id="263" r:id="rId10"/>
    <p:sldId id="265" r:id="rId11"/>
    <p:sldId id="267" r:id="rId12"/>
    <p:sldId id="268" r:id="rId13"/>
    <p:sldId id="269" r:id="rId14"/>
    <p:sldId id="271" r:id="rId15"/>
    <p:sldId id="275" r:id="rId16"/>
    <p:sldId id="276" r:id="rId17"/>
    <p:sldId id="279" r:id="rId18"/>
    <p:sldId id="280" r:id="rId19"/>
    <p:sldId id="274" r:id="rId20"/>
    <p:sldId id="277" r:id="rId21"/>
    <p:sldId id="281" r:id="rId22"/>
    <p:sldId id="283" r:id="rId23"/>
    <p:sldId id="282" r:id="rId24"/>
    <p:sldId id="284" r:id="rId25"/>
    <p:sldId id="285" r:id="rId26"/>
    <p:sldId id="286" r:id="rId27"/>
    <p:sldId id="287" r:id="rId28"/>
    <p:sldId id="288" r:id="rId29"/>
    <p:sldId id="289" r:id="rId30"/>
    <p:sldId id="290" r:id="rId3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8791" autoAdjust="0"/>
  </p:normalViewPr>
  <p:slideViewPr>
    <p:cSldViewPr snapToGrid="0">
      <p:cViewPr varScale="1">
        <p:scale>
          <a:sx n="76" d="100"/>
          <a:sy n="76" d="100"/>
        </p:scale>
        <p:origin x="9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35074-5AF3-4453-8407-C7692C3771EE}" type="datetimeFigureOut">
              <a:rPr lang="zh-TW" altLang="en-US" smtClean="0"/>
              <a:t>2023/4/26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29F80-A60E-45CF-81A8-5CC69D4E0B6A}" type="slidenum">
              <a:rPr lang="zh-TW" altLang="en-US" smtClean="0"/>
              <a:t>‹#›</a:t>
            </a:fld>
            <a:endParaRPr lang="zh-TW" altLang="en-US"/>
          </a:p>
        </p:txBody>
      </p:sp>
    </p:spTree>
    <p:extLst>
      <p:ext uri="{BB962C8B-B14F-4D97-AF65-F5344CB8AC3E}">
        <p14:creationId xmlns:p14="http://schemas.microsoft.com/office/powerpoint/2010/main" val="271413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微軟正黑體" panose="020B0604030504040204" pitchFamily="34" charset="-120"/>
                <a:ea typeface="微軟正黑體" panose="020B0604030504040204" pitchFamily="34" charset="-120"/>
              </a:rPr>
              <a:t>主題：</a:t>
            </a:r>
            <a:r>
              <a:rPr lang="en-US" altLang="zh-TW" sz="1200" dirty="0">
                <a:latin typeface="微軟正黑體" panose="020B0604030504040204" pitchFamily="34" charset="-120"/>
                <a:ea typeface="微軟正黑體" panose="020B0604030504040204" pitchFamily="34" charset="-120"/>
              </a:rPr>
              <a:t>AlphaGo</a:t>
            </a:r>
          </a:p>
          <a:p>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b="0" i="0" dirty="0">
                <a:solidFill>
                  <a:srgbClr val="000000"/>
                </a:solidFill>
                <a:effectLst/>
                <a:latin typeface="微軟正黑體" panose="020B0604030504040204" pitchFamily="34" charset="-120"/>
                <a:ea typeface="微軟正黑體" panose="020B0604030504040204" pitchFamily="34" charset="-120"/>
              </a:rPr>
              <a:t>Research of AlphaGo Developments</a:t>
            </a:r>
            <a:r>
              <a:rPr lang="zh-TW" altLang="en-US" sz="1200" b="0" i="0" dirty="0">
                <a:solidFill>
                  <a:srgbClr val="000000"/>
                </a:solidFill>
                <a:effectLst/>
                <a:latin typeface="微軟正黑體" panose="020B0604030504040204" pitchFamily="34" charset="-120"/>
                <a:ea typeface="微軟正黑體" panose="020B0604030504040204" pitchFamily="34" charset="-120"/>
              </a:rPr>
              <a:t> → </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 Zero &amp; Alpha Star</a:t>
            </a:r>
          </a:p>
          <a:p>
            <a:pPr marL="171450" indent="-171450">
              <a:buFont typeface="Arial" panose="020B0604020202020204" pitchFamily="34" charset="0"/>
              <a:buChar char="•"/>
            </a:pPr>
            <a:r>
              <a:rPr lang="en-US" altLang="zh-TW" sz="1200" b="0" i="0" dirty="0">
                <a:solidFill>
                  <a:srgbClr val="000000"/>
                </a:solidFill>
                <a:effectLst/>
                <a:latin typeface="微軟正黑體" panose="020B0604030504040204" pitchFamily="34" charset="-120"/>
                <a:ea typeface="微軟正黑體" panose="020B0604030504040204" pitchFamily="34" charset="-120"/>
              </a:rPr>
              <a:t>Methodology</a:t>
            </a:r>
            <a:r>
              <a:rPr lang="zh-TW" altLang="en-US" sz="1200" b="0" i="0" dirty="0">
                <a:solidFill>
                  <a:srgbClr val="000000"/>
                </a:solidFill>
                <a:effectLst/>
                <a:latin typeface="微軟正黑體" panose="020B0604030504040204" pitchFamily="34" charset="-120"/>
                <a:ea typeface="微軟正黑體" panose="020B0604030504040204" pitchFamily="34" charset="-120"/>
              </a:rPr>
              <a:t> → </a:t>
            </a:r>
            <a:r>
              <a:rPr lang="en-US" altLang="zh-TW" sz="1200" b="0" i="0" dirty="0">
                <a:solidFill>
                  <a:srgbClr val="000000"/>
                </a:solidFill>
                <a:effectLst/>
                <a:latin typeface="微軟正黑體" panose="020B0604030504040204" pitchFamily="34" charset="-120"/>
                <a:ea typeface="微軟正黑體" panose="020B0604030504040204" pitchFamily="34" charset="-120"/>
              </a:rPr>
              <a:t>Neural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&amp; Monte-Carlo-Search</a:t>
            </a:r>
          </a:p>
          <a:p>
            <a:pPr marL="171450" indent="-171450">
              <a:buFont typeface="Arial" panose="020B0604020202020204" pitchFamily="34" charset="0"/>
              <a:buChar char="•"/>
            </a:pPr>
            <a:r>
              <a:rPr lang="en-US" altLang="zh-TW" sz="1200" b="0" i="0" dirty="0">
                <a:solidFill>
                  <a:srgbClr val="000000"/>
                </a:solidFill>
                <a:effectLst/>
                <a:latin typeface="微軟正黑體" panose="020B0604030504040204" pitchFamily="34" charset="-120"/>
                <a:ea typeface="微軟正黑體" panose="020B0604030504040204" pitchFamily="34" charset="-120"/>
              </a:rPr>
              <a:t>Practice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Teaching Tool/Game (Alpha Star)</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Future Application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Game (Alpha Star / </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TORCS</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b="0" i="0" dirty="0">
                <a:solidFill>
                  <a:srgbClr val="000000"/>
                </a:solidFill>
                <a:effectLst/>
                <a:latin typeface="微軟正黑體" panose="020B0604030504040204" pitchFamily="34" charset="-120"/>
                <a:ea typeface="微軟正黑體" panose="020B0604030504040204" pitchFamily="34" charset="-120"/>
              </a:rPr>
              <a:t>Improvements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 Zero</a:t>
            </a:r>
          </a:p>
          <a:p>
            <a:pPr marL="171450" indent="-171450">
              <a:buFont typeface="Arial" panose="020B0604020202020204" pitchFamily="34" charset="0"/>
              <a:buChar char="•"/>
            </a:pP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什麼是</a:t>
            </a:r>
            <a:r>
              <a:rPr lang="en-US" altLang="zh-TW" sz="1200" dirty="0">
                <a:latin typeface="微軟正黑體" panose="020B0604030504040204" pitchFamily="34" charset="-120"/>
                <a:ea typeface="微軟正黑體" panose="020B0604030504040204" pitchFamily="34" charset="-120"/>
              </a:rPr>
              <a:t>Alpha Go</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用了什麼方法</a:t>
            </a:r>
            <a:r>
              <a:rPr lang="en-US" altLang="zh-TW" sz="1200" dirty="0">
                <a:latin typeface="微軟正黑體" panose="020B0604030504040204" pitchFamily="34" charset="-120"/>
                <a:ea typeface="微軟正黑體" panose="020B0604030504040204" pitchFamily="34" charset="-120"/>
              </a:rPr>
              <a:t>(</a:t>
            </a:r>
            <a:r>
              <a:rPr lang="en-US" altLang="zh-TW" sz="1200" dirty="0" err="1">
                <a:latin typeface="微軟正黑體" panose="020B0604030504040204" pitchFamily="34" charset="-120"/>
                <a:ea typeface="微軟正黑體" panose="020B0604030504040204" pitchFamily="34" charset="-120"/>
              </a:rPr>
              <a:t>Mathdology</a:t>
            </a:r>
            <a:r>
              <a:rPr lang="en-US" altLang="zh-TW" sz="1200" dirty="0">
                <a:latin typeface="微軟正黑體" panose="020B0604030504040204" pitchFamily="34" charset="-120"/>
                <a:ea typeface="微軟正黑體" panose="020B0604030504040204" pitchFamily="34" charset="-120"/>
              </a:rPr>
              <a:t>)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Neural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&amp; Monte-Carlo-Search</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en-US" altLang="zh-TW" sz="1200" dirty="0">
                <a:latin typeface="微軟正黑體" panose="020B0604030504040204" pitchFamily="34" charset="-120"/>
                <a:ea typeface="微軟正黑體" panose="020B0604030504040204" pitchFamily="34" charset="-120"/>
              </a:rPr>
              <a:t>Alpha Go</a:t>
            </a:r>
            <a:r>
              <a:rPr lang="zh-TW" altLang="en-US" sz="1200" dirty="0">
                <a:latin typeface="微軟正黑體" panose="020B0604030504040204" pitchFamily="34" charset="-120"/>
                <a:ea typeface="微軟正黑體" panose="020B0604030504040204" pitchFamily="34" charset="-120"/>
              </a:rPr>
              <a:t>可以怎麼應用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Teaching Tool/Game (Alpha Star)</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en-US" altLang="zh-TW" sz="1200" dirty="0">
                <a:latin typeface="微軟正黑體" panose="020B0604030504040204" pitchFamily="34" charset="-120"/>
                <a:ea typeface="微軟正黑體" panose="020B0604030504040204" pitchFamily="34" charset="-120"/>
              </a:rPr>
              <a:t>Solve Real Problem (Case Study)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Game (Alpha Star)</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sz="1200" dirty="0">
                <a:latin typeface="微軟正黑體" panose="020B0604030504040204" pitchFamily="34" charset="-120"/>
                <a:ea typeface="微軟正黑體" panose="020B0604030504040204" pitchFamily="34" charset="-120"/>
              </a:rPr>
              <a:t>Future Development of Alpha Go</a:t>
            </a:r>
            <a:r>
              <a:rPr lang="zh-TW" altLang="en-US" sz="1200" dirty="0">
                <a:latin typeface="微軟正黑體" panose="020B0604030504040204" pitchFamily="34" charset="-120"/>
                <a:ea typeface="微軟正黑體" panose="020B0604030504040204" pitchFamily="34" charset="-120"/>
              </a:rPr>
              <a:t>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Game (Alpha Star / </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TORCS</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a:t>
            </a:fld>
            <a:endParaRPr lang="zh-TW" altLang="en-US"/>
          </a:p>
        </p:txBody>
      </p:sp>
    </p:spTree>
    <p:extLst>
      <p:ext uri="{BB962C8B-B14F-4D97-AF65-F5344CB8AC3E}">
        <p14:creationId xmlns:p14="http://schemas.microsoft.com/office/powerpoint/2010/main" val="1584419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下棋主要分成三個步驟：</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第一步會掃描棋子擺放情況並從中找出可行的落點，</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第二步從每個可行的落點建構出預測棋步的樹狀圖，</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第三步在對每個樹狀的分支計算勝率並找出最大獲勝機率的落點。</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10</a:t>
            </a:fld>
            <a:endParaRPr lang="zh-TW" altLang="en-US"/>
          </a:p>
        </p:txBody>
      </p:sp>
    </p:spTree>
    <p:extLst>
      <p:ext uri="{BB962C8B-B14F-4D97-AF65-F5344CB8AC3E}">
        <p14:creationId xmlns:p14="http://schemas.microsoft.com/office/powerpoint/2010/main" val="34683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的主要機制</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可以說是擁有兩個大腦，兩個神經網路結構幾乎相同的兩個獨立網路：策略網路與評價網路。</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555555"/>
                </a:solidFill>
                <a:effectLst/>
                <a:latin typeface="微軟正黑體" panose="020B0604030504040204" pitchFamily="34" charset="-120"/>
                <a:ea typeface="微軟正黑體" panose="020B0604030504040204" pitchFamily="34" charset="-120"/>
              </a:rPr>
              <a:t>第二個層面則是現在的策略網路不再需要在</a:t>
            </a:r>
            <a:r>
              <a:rPr lang="en-US" altLang="zh-TW" sz="1200" b="0" i="0" dirty="0">
                <a:solidFill>
                  <a:srgbClr val="555555"/>
                </a:solidFill>
                <a:effectLst/>
                <a:latin typeface="微軟正黑體" panose="020B0604030504040204" pitchFamily="34" charset="-120"/>
                <a:ea typeface="微軟正黑體" panose="020B0604030504040204" pitchFamily="34" charset="-120"/>
              </a:rPr>
              <a:t>19*19</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的方格中找出最可能落子位置，改良過的策略網路可以先透過卷積核排除掉一些區域不去進行計算，然後再根據剩餘區域找出最可能位置，雖然這可能降低</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策略網路的威力，但是這種機制卻能讓</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計算速度提升</a:t>
            </a:r>
            <a:r>
              <a:rPr lang="en-US" altLang="zh-TW" sz="1200" b="0" i="0" dirty="0">
                <a:solidFill>
                  <a:srgbClr val="555555"/>
                </a:solidFill>
                <a:effectLst/>
                <a:latin typeface="微軟正黑體" panose="020B0604030504040204" pitchFamily="34" charset="-120"/>
                <a:ea typeface="微軟正黑體" panose="020B0604030504040204" pitchFamily="34" charset="-120"/>
              </a:rPr>
              <a:t>1000</a:t>
            </a:r>
            <a:r>
              <a:rPr lang="zh-TW" altLang="en-US" sz="1200" b="0" i="0" dirty="0">
                <a:solidFill>
                  <a:srgbClr val="555555"/>
                </a:solidFill>
                <a:effectLst/>
                <a:latin typeface="微軟正黑體" panose="020B0604030504040204" pitchFamily="34" charset="-120"/>
                <a:ea typeface="微軟正黑體" panose="020B0604030504040204" pitchFamily="34" charset="-120"/>
              </a:rPr>
              <a:t>倍以上。也正因為</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 Go</a:t>
            </a:r>
            <a:r>
              <a:rPr lang="zh-TW" altLang="en-US" sz="1200" b="0" i="0" dirty="0">
                <a:solidFill>
                  <a:srgbClr val="555555"/>
                </a:solidFill>
                <a:effectLst/>
                <a:latin typeface="微軟正黑體" panose="020B0604030504040204" pitchFamily="34" charset="-120"/>
                <a:ea typeface="微軟正黑體" panose="020B0604030504040204" pitchFamily="34" charset="-120"/>
              </a:rPr>
              <a:t>一直是根據整體局勢來猜測對手的可能落子選擇，也因此人類耍的小心機像是刻意下幾步希望擾亂電腦的落子位置，其實都是沒有意義的。</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NetWork):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br>
              <a:rPr lang="en-US" altLang="zh-TW" sz="1200" b="0" i="0" dirty="0">
                <a:solidFill>
                  <a:srgbClr val="555555"/>
                </a:solidFill>
                <a:effectLst/>
                <a:latin typeface="微軟正黑體" panose="020B0604030504040204" pitchFamily="34" charset="-120"/>
                <a:ea typeface="微軟正黑體" panose="020B0604030504040204" pitchFamily="34" charset="-120"/>
              </a:rPr>
            </a:br>
            <a:r>
              <a:rPr lang="zh-TW" altLang="en-US" sz="1200" b="0" i="0" dirty="0">
                <a:solidFill>
                  <a:srgbClr val="555555"/>
                </a:solidFill>
                <a:effectLst/>
                <a:latin typeface="微軟正黑體" panose="020B0604030504040204" pitchFamily="34" charset="-120"/>
                <a:ea typeface="微軟正黑體" panose="020B0604030504040204" pitchFamily="34" charset="-120"/>
              </a:rPr>
              <a:t>透過兩台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對弈的方式，因為兩台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的實力可以當作是相同的，那麼最後的輸贏一定跟原來的兩人實力無關，而是跟下的位置有關。也因此評價網路並不是透過這世界上已知的棋譜作為訓練，因為人類對奕會受到雙方實力的影響。</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間對奕可能就一秒完成數局，這種方式可以快速地累積出正確的評價樣本。所以先前提到機器下圍棋最大困難點評價機制的部分就是這樣透過神經網路來解決掉。</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Reference</a:t>
            </a:r>
            <a:r>
              <a:rPr lang="zh-TW" altLang="en-US" sz="1200" b="0" i="0" dirty="0">
                <a:solidFill>
                  <a:srgbClr val="555555"/>
                </a:solidFill>
                <a:effectLst/>
                <a:latin typeface="微軟正黑體" panose="020B0604030504040204" pitchFamily="34" charset="-120"/>
                <a:ea typeface="微軟正黑體" panose="020B0604030504040204" pitchFamily="34" charset="-120"/>
              </a:rPr>
              <a:t>：</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555555"/>
                </a:solidFill>
                <a:effectLst/>
                <a:latin typeface="微軟正黑體" panose="020B0604030504040204" pitchFamily="34" charset="-120"/>
                <a:ea typeface="微軟正黑體" panose="020B0604030504040204" pitchFamily="34" charset="-120"/>
              </a:rPr>
              <a:t>尹相志</a:t>
            </a:r>
            <a:r>
              <a:rPr lang="en-US" altLang="zh-TW" sz="1200" b="0" i="0" dirty="0">
                <a:solidFill>
                  <a:srgbClr val="555555"/>
                </a:solidFill>
                <a:effectLst/>
                <a:latin typeface="微軟正黑體" panose="020B0604030504040204" pitchFamily="34" charset="-120"/>
                <a:ea typeface="微軟正黑體" panose="020B0604030504040204" pitchFamily="34" charset="-120"/>
              </a:rPr>
              <a:t>Allan‘s blog</a:t>
            </a:r>
            <a:r>
              <a:rPr lang="zh-TW" altLang="en-US" sz="1200" b="0" i="0" dirty="0">
                <a:solidFill>
                  <a:srgbClr val="555555"/>
                </a:solidFill>
                <a:effectLst/>
                <a:latin typeface="微軟正黑體" panose="020B0604030504040204" pitchFamily="34" charset="-120"/>
                <a:ea typeface="微軟正黑體" panose="020B0604030504040204" pitchFamily="34" charset="-120"/>
              </a:rPr>
              <a:t> </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https://dotblogs.com.tw/allanyiin/2016/03/12/222215</a:t>
            </a:r>
          </a:p>
          <a:p>
            <a:pPr marL="171450" indent="-171450">
              <a:buFont typeface="Arial" panose="020B0604020202020204" pitchFamily="34" charset="0"/>
              <a:buChar char="•"/>
            </a:pPr>
            <a:r>
              <a:rPr lang="en-US" altLang="zh-TW" sz="1200" b="0" i="0" dirty="0">
                <a:solidFill>
                  <a:srgbClr val="555555"/>
                </a:solidFill>
                <a:effectLst/>
                <a:latin typeface="微軟正黑體" panose="020B0604030504040204" pitchFamily="34" charset="-120"/>
                <a:ea typeface="微軟正黑體" panose="020B0604030504040204" pitchFamily="34" charset="-120"/>
              </a:rPr>
              <a:t>A brief introduction of AlphaGo and Deep Learning: How it works</a:t>
            </a:r>
            <a:r>
              <a:rPr lang="zh-TW" altLang="en-US" sz="1200" b="0" i="0" dirty="0">
                <a:solidFill>
                  <a:srgbClr val="555555"/>
                </a:solidFill>
                <a:effectLst/>
                <a:latin typeface="微軟正黑體" panose="020B0604030504040204" pitchFamily="34" charset="-120"/>
                <a:ea typeface="微軟正黑體" panose="020B0604030504040204" pitchFamily="34" charset="-120"/>
              </a:rPr>
              <a:t> </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https://medium.com/@kinwo/a-brief-introduction-of-alphago-and-deep-learning-how-it-works-76e23f82fe99</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11</a:t>
            </a:fld>
            <a:endParaRPr lang="zh-TW" altLang="en-US"/>
          </a:p>
        </p:txBody>
      </p:sp>
    </p:spTree>
    <p:extLst>
      <p:ext uri="{BB962C8B-B14F-4D97-AF65-F5344CB8AC3E}">
        <p14:creationId xmlns:p14="http://schemas.microsoft.com/office/powerpoint/2010/main" val="3418192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Evaluate the best next move based on the current state of the board and action of the opponent.</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First, trained with Supervised Learning using many of the human players data.</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Then, trained with Reinforcement Learning by playing with itself.</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 Prevent over-fitting &amp; Adjust the policy towards the correct goal of winning games rather than maximizing predictive accuracy.</a:t>
            </a: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12</a:t>
            </a:fld>
            <a:endParaRPr lang="zh-TW" altLang="en-US"/>
          </a:p>
        </p:txBody>
      </p:sp>
    </p:spTree>
    <p:extLst>
      <p:ext uri="{BB962C8B-B14F-4D97-AF65-F5344CB8AC3E}">
        <p14:creationId xmlns:p14="http://schemas.microsoft.com/office/powerpoint/2010/main" val="3323859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Value NetWork: </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Calculate the probability of the winning the game given the move suggested by Policy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NetWork):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13</a:t>
            </a:fld>
            <a:endParaRPr lang="zh-TW" altLang="en-US"/>
          </a:p>
        </p:txBody>
      </p:sp>
    </p:spTree>
    <p:extLst>
      <p:ext uri="{BB962C8B-B14F-4D97-AF65-F5344CB8AC3E}">
        <p14:creationId xmlns:p14="http://schemas.microsoft.com/office/powerpoint/2010/main" val="3106119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NetWork)</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NetWork)</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NetWork)</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1):</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30 millions position from 160,000 human games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2):</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10,000 mini-batches of 128 self-play games</a:t>
            </a:r>
          </a:p>
          <a:p>
            <a:pPr marL="171450" indent="-171450" algn="l" defTabSz="914400" rtl="0" eaLnBrk="1" latinLnBrk="0" hangingPunct="1">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Training data: 30 million games of self-play</a:t>
            </a: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Supervised Learning</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Reinforcement Learning</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究竟是如何「思考」的？用國中生也能懂的語言說給你聽</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https://techtarian.com/ai/alphago/</a:t>
            </a: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用三份投影片講解 </a:t>
            </a: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的設計原理</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14</a:t>
            </a:fld>
            <a:endParaRPr lang="zh-TW" altLang="en-US"/>
          </a:p>
        </p:txBody>
      </p:sp>
    </p:spTree>
    <p:extLst>
      <p:ext uri="{BB962C8B-B14F-4D97-AF65-F5344CB8AC3E}">
        <p14:creationId xmlns:p14="http://schemas.microsoft.com/office/powerpoint/2010/main" val="1056693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NetWork)</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NetWork)</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NetWork)</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1):</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30 millions position from 160,000 human games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2):</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10,000 mini-batches of 128 self-play games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Training data: 30 million games of self-play</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Supervised Learning</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Reinforcement Learning</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https://www.slideshare.net/ckmarkohchang/alphago-in-depth</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15</a:t>
            </a:fld>
            <a:endParaRPr lang="zh-TW" altLang="en-US"/>
          </a:p>
        </p:txBody>
      </p:sp>
    </p:spTree>
    <p:extLst>
      <p:ext uri="{BB962C8B-B14F-4D97-AF65-F5344CB8AC3E}">
        <p14:creationId xmlns:p14="http://schemas.microsoft.com/office/powerpoint/2010/main" val="308850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Supervised Machine Learning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16</a:t>
            </a:fld>
            <a:endParaRPr lang="zh-TW" altLang="en-US"/>
          </a:p>
        </p:txBody>
      </p:sp>
    </p:spTree>
    <p:extLst>
      <p:ext uri="{BB962C8B-B14F-4D97-AF65-F5344CB8AC3E}">
        <p14:creationId xmlns:p14="http://schemas.microsoft.com/office/powerpoint/2010/main" val="2182479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Neural NetWork</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17</a:t>
            </a:fld>
            <a:endParaRPr lang="zh-TW" altLang="en-US"/>
          </a:p>
        </p:txBody>
      </p:sp>
    </p:spTree>
    <p:extLst>
      <p:ext uri="{BB962C8B-B14F-4D97-AF65-F5344CB8AC3E}">
        <p14:creationId xmlns:p14="http://schemas.microsoft.com/office/powerpoint/2010/main" val="390294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Neural NetWork</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18</a:t>
            </a:fld>
            <a:endParaRPr lang="zh-TW" altLang="en-US"/>
          </a:p>
        </p:txBody>
      </p:sp>
    </p:spTree>
    <p:extLst>
      <p:ext uri="{BB962C8B-B14F-4D97-AF65-F5344CB8AC3E}">
        <p14:creationId xmlns:p14="http://schemas.microsoft.com/office/powerpoint/2010/main" val="3407968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蒙地卡羅樹搜尋：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我不需要暴力的搜尋全部，而是用「樣本與結果」來指導我應該要往哪邊更深入搜尋。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以大量模擬的方式長出賽局樹的狀態節點，每次模擬後就更新節點的評估值，模擬結果是勝的話，調高經過狀態的評估值；模擬是負的話，調低經過狀態的評估值。</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固定</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N</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次模擬或固定計算時間模擬後，選擇模擬走過最多次的節點作為下一步的狀態。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省去（或許）不必要的分枝數，將注意力用在最有價值的分枝上；並沒有進行全面的探索，它絕對會漏掉一些分枝。</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已經可以針對接下來的落子</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包括對方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可能性縮小到一個可控的範圍，接下來他就可以快速地運用蒙地卡羅搜尋樹來有限的組合中計算最佳解。</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自我對局時採用蒙地卡羅搜尋法，這樣可以避免多層對局的複雜度指數成長問題。</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蒙地卡羅搜尋樹包括</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4</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個步驟：</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選點：選擇最有希望的狀態深入模擬。</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擴點：擴充狀態節點到賽局樹。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根據對手的落子，展開至我們勝率最大的落子模式</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我們稱之為一階蒙地卡羅樹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。所以在</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的搜尋樹中並不會真的展開所有組合。</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模擬：從擴充的節點隨機一路模擬下到終局。</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如何評估最佳行動</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該下在哪</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，一種方式是將行動後的棋局丟到評價網路來評估勝率，第二種方式則是做更深度的蒙地卡羅樹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多預測幾階可能的結果</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倒傳導：根據模擬的結果往上更新經過的狀態的評估值直到樹根。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a:t>
            </a:r>
            <a:r>
              <a:rPr lang="zh-TW" altLang="en-US" b="0" i="0" dirty="0">
                <a:solidFill>
                  <a:srgbClr val="555555"/>
                </a:solidFill>
                <a:effectLst/>
                <a:latin typeface="微軟正黑體" panose="020B0604030504040204" pitchFamily="34" charset="-120"/>
                <a:ea typeface="微軟正黑體" panose="020B0604030504040204" pitchFamily="34" charset="-120"/>
              </a:rPr>
              <a:t>在決定我們最佳行動位置後，很快地根據這個位置向下透過策略網路評估對手可能的下一步，以及對應的搜索評估。</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蒙地卡羅謬誤：</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主張由於某事發生了很多次，因此接下來不太可能發生；或者由於某事很久沒發生，因此接下來很可能會發生。實際上，由於每次拋硬幣都是獨立事件，也就是這次的結果跟上一次的結果無關，每次都是新的開始不會被之前的結果影響。</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Reference</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蒙地卡羅樹搜尋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https://www.youtube.com/watch?v=FjFDImV-yWc</a:t>
            </a: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的致勝原理分解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蒙地卡羅方法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https://www.youtube.com/watch?v=-TBmLeeJrw8</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19</a:t>
            </a:fld>
            <a:endParaRPr lang="zh-TW" altLang="en-US"/>
          </a:p>
        </p:txBody>
      </p:sp>
    </p:spTree>
    <p:extLst>
      <p:ext uri="{BB962C8B-B14F-4D97-AF65-F5344CB8AC3E}">
        <p14:creationId xmlns:p14="http://schemas.microsoft.com/office/powerpoint/2010/main" val="290534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目錄</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第一篇：什麼是</a:t>
            </a:r>
            <a:r>
              <a:rPr lang="en-US" altLang="zh-TW" dirty="0">
                <a:latin typeface="微軟正黑體" panose="020B0604030504040204" pitchFamily="34" charset="-120"/>
                <a:ea typeface="微軟正黑體" panose="020B0604030504040204" pitchFamily="34" charset="-120"/>
              </a:rPr>
              <a:t>AlphaGo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與人類對弈的結果</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用了什麼方法</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用於下西洋棋的</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Deep Blue</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深藍機器人</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的兩種神經網路與蒙地卡羅搜尋樹</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的應用</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次世代的</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Alpha Zero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用於星海爭霸</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遊戲的</a:t>
            </a:r>
            <a:r>
              <a:rPr lang="en-US" altLang="zh-TW" dirty="0">
                <a:latin typeface="微軟正黑體" panose="020B0604030504040204" pitchFamily="34" charset="-120"/>
                <a:ea typeface="微軟正黑體" panose="020B0604030504040204" pitchFamily="34" charset="-120"/>
              </a:rPr>
              <a:t>Alpha Star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我國臺灣省的研究－</a:t>
            </a:r>
            <a:r>
              <a:rPr lang="en-US" altLang="zh-TW" dirty="0">
                <a:latin typeface="微軟正黑體" panose="020B0604030504040204" pitchFamily="34" charset="-120"/>
                <a:ea typeface="微軟正黑體" panose="020B0604030504040204" pitchFamily="34" charset="-120"/>
              </a:rPr>
              <a:t>TOCS</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a:t>
            </a:fld>
            <a:endParaRPr lang="zh-TW" altLang="en-US"/>
          </a:p>
        </p:txBody>
      </p:sp>
    </p:spTree>
    <p:extLst>
      <p:ext uri="{BB962C8B-B14F-4D97-AF65-F5344CB8AC3E}">
        <p14:creationId xmlns:p14="http://schemas.microsoft.com/office/powerpoint/2010/main" val="953586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Monte Carlo Searching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20</a:t>
            </a:fld>
            <a:endParaRPr lang="zh-TW" altLang="en-US"/>
          </a:p>
        </p:txBody>
      </p:sp>
    </p:spTree>
    <p:extLst>
      <p:ext uri="{BB962C8B-B14F-4D97-AF65-F5344CB8AC3E}">
        <p14:creationId xmlns:p14="http://schemas.microsoft.com/office/powerpoint/2010/main" val="2895262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的應用</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的次世代－</a:t>
            </a:r>
            <a:r>
              <a:rPr lang="en-US" altLang="zh-TW" dirty="0">
                <a:latin typeface="微軟正黑體" panose="020B0604030504040204" pitchFamily="34" charset="-120"/>
                <a:ea typeface="微軟正黑體" panose="020B0604030504040204" pitchFamily="34" charset="-120"/>
              </a:rPr>
              <a:t>Alpha Zero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擊敗星海爭霸</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玩家的</a:t>
            </a:r>
            <a:r>
              <a:rPr lang="en-US" altLang="zh-TW" dirty="0">
                <a:latin typeface="微軟正黑體" panose="020B0604030504040204" pitchFamily="34" charset="-120"/>
                <a:ea typeface="微軟正黑體" panose="020B0604030504040204" pitchFamily="34" charset="-120"/>
              </a:rPr>
              <a:t>Alpha Star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我國臺灣省的研究－</a:t>
            </a:r>
            <a:r>
              <a:rPr lang="en-US" altLang="zh-TW" dirty="0">
                <a:latin typeface="微軟正黑體" panose="020B0604030504040204" pitchFamily="34" charset="-120"/>
                <a:ea typeface="微軟正黑體" panose="020B0604030504040204" pitchFamily="34" charset="-120"/>
              </a:rPr>
              <a:t>TOCS</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21</a:t>
            </a:fld>
            <a:endParaRPr lang="zh-TW" altLang="en-US"/>
          </a:p>
        </p:txBody>
      </p:sp>
    </p:spTree>
    <p:extLst>
      <p:ext uri="{BB962C8B-B14F-4D97-AF65-F5344CB8AC3E}">
        <p14:creationId xmlns:p14="http://schemas.microsoft.com/office/powerpoint/2010/main" val="121762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333333"/>
                </a:solidFill>
                <a:effectLst/>
                <a:latin typeface="微軟正黑體" panose="020B0604030504040204" pitchFamily="34" charset="-120"/>
                <a:ea typeface="微軟正黑體" panose="020B0604030504040204" pitchFamily="34" charset="-120"/>
              </a:rPr>
              <a:t>AlphaZero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不再需要人為的監督學習，而是在輸入圍棋規則後從零開始玩，並全靠自學下圍棋來達到無師自通的程度。</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摒棄以往使用的</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Networks</a:t>
            </a:r>
            <a:r>
              <a:rPr lang="zh-TW" altLang="en-US" sz="1200" b="0" i="0" dirty="0">
                <a:solidFill>
                  <a:srgbClr val="000000"/>
                </a:solidFill>
                <a:effectLst/>
                <a:latin typeface="微軟正黑體" panose="020B0604030504040204" pitchFamily="34" charset="-120"/>
                <a:ea typeface="微軟正黑體" panose="020B0604030504040204" pitchFamily="34" charset="-120"/>
              </a:rPr>
              <a:t>（估值網路）和</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Networks</a:t>
            </a:r>
            <a:r>
              <a:rPr lang="zh-TW" altLang="en-US" sz="1200" b="0" i="0" dirty="0">
                <a:solidFill>
                  <a:srgbClr val="000000"/>
                </a:solidFill>
                <a:effectLst/>
                <a:latin typeface="微軟正黑體" panose="020B0604030504040204" pitchFamily="34" charset="-120"/>
                <a:ea typeface="微軟正黑體" panose="020B0604030504040204" pitchFamily="34" charset="-120"/>
              </a:rPr>
              <a:t>（走棋網路）演算法，而是打造全新的自學系統，並完全透過自己與自己對弈來學習圍棋，而過程中並沒有人類插手指導。</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為從無到有的探索圍棋，導致</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在初期的學習成效極差，但也因此能夠打破所有人類思考模式，最終擊敗原已無人能敵的</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Master</a:t>
            </a:r>
            <a:r>
              <a:rPr lang="zh-TW" altLang="en-US" sz="1200" b="0" i="0" dirty="0">
                <a:solidFill>
                  <a:srgbClr val="000000"/>
                </a:solidFill>
                <a:effectLst/>
                <a:latin typeface="微軟正黑體" panose="020B0604030504040204" pitchFamily="34" charset="-120"/>
                <a:ea typeface="微軟正黑體" panose="020B0604030504040204" pitchFamily="34" charset="-120"/>
              </a:rPr>
              <a:t>，將</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的圍棋實力提升到前所未見的層次。</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dirty="0">
                <a:solidFill>
                  <a:srgbClr val="292929"/>
                </a:solidFill>
                <a:effectLst/>
                <a:latin typeface="微軟正黑體" panose="020B0604030504040204" pitchFamily="34" charset="-120"/>
                <a:ea typeface="微軟正黑體" panose="020B0604030504040204" pitchFamily="34" charset="-120"/>
              </a:rPr>
              <a:t>從</a:t>
            </a:r>
            <a:r>
              <a:rPr lang="en-US" altLang="zh-TW" b="0" i="0" dirty="0">
                <a:solidFill>
                  <a:srgbClr val="292929"/>
                </a:solidFill>
                <a:effectLst/>
                <a:latin typeface="微軟正黑體" panose="020B0604030504040204" pitchFamily="34" charset="-120"/>
                <a:ea typeface="微軟正黑體" panose="020B0604030504040204" pitchFamily="34" charset="-120"/>
              </a:rPr>
              <a:t>AlphaGo</a:t>
            </a:r>
            <a:r>
              <a:rPr lang="zh-TW" altLang="en-US" b="0" i="0" dirty="0">
                <a:solidFill>
                  <a:srgbClr val="292929"/>
                </a:solidFill>
                <a:effectLst/>
                <a:latin typeface="微軟正黑體" panose="020B0604030504040204" pitchFamily="34" charset="-120"/>
                <a:ea typeface="微軟正黑體" panose="020B0604030504040204" pitchFamily="34" charset="-120"/>
              </a:rPr>
              <a:t>到</a:t>
            </a:r>
            <a:r>
              <a:rPr lang="en-US" altLang="zh-TW" b="0" i="0" dirty="0">
                <a:solidFill>
                  <a:srgbClr val="292929"/>
                </a:solidFill>
                <a:effectLst/>
                <a:latin typeface="微軟正黑體" panose="020B0604030504040204" pitchFamily="34" charset="-120"/>
                <a:ea typeface="微軟正黑體" panose="020B0604030504040204" pitchFamily="34" charset="-120"/>
              </a:rPr>
              <a:t>AlphaGo Zero</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b="0" i="0" dirty="0">
                <a:solidFill>
                  <a:srgbClr val="000000"/>
                </a:solidFill>
                <a:effectLst/>
                <a:latin typeface="微軟正黑體" panose="020B0604030504040204" pitchFamily="34" charset="-120"/>
                <a:ea typeface="微軟正黑體" panose="020B0604030504040204" pitchFamily="34" charset="-120"/>
              </a:rPr>
              <a:t>用僅僅約</a:t>
            </a:r>
            <a:r>
              <a:rPr lang="en-US" altLang="zh-TW" b="0" i="0" dirty="0">
                <a:solidFill>
                  <a:srgbClr val="000000"/>
                </a:solidFill>
                <a:effectLst/>
                <a:latin typeface="微軟正黑體" panose="020B0604030504040204" pitchFamily="34" charset="-120"/>
                <a:ea typeface="微軟正黑體" panose="020B0604030504040204" pitchFamily="34" charset="-120"/>
              </a:rPr>
              <a:t>40</a:t>
            </a:r>
            <a:r>
              <a:rPr lang="zh-TW" altLang="en-US" b="0" i="0" dirty="0">
                <a:solidFill>
                  <a:srgbClr val="000000"/>
                </a:solidFill>
                <a:effectLst/>
                <a:latin typeface="微軟正黑體" panose="020B0604030504040204" pitchFamily="34" charset="-120"/>
                <a:ea typeface="微軟正黑體" panose="020B0604030504040204" pitchFamily="34" charset="-120"/>
              </a:rPr>
              <a:t>小時的自學時間，就摸索出所有重要且高階的人類圍棋定式，並達到了與</a:t>
            </a:r>
            <a:r>
              <a:rPr lang="zh-TW" altLang="en-US" b="0" i="0" u="sng" dirty="0">
                <a:solidFill>
                  <a:srgbClr val="000000"/>
                </a:solidFill>
                <a:effectLst/>
                <a:latin typeface="微軟正黑體" panose="020B0604030504040204" pitchFamily="34" charset="-120"/>
                <a:ea typeface="微軟正黑體" panose="020B0604030504040204" pitchFamily="34" charset="-120"/>
              </a:rPr>
              <a:t>李世乭</a:t>
            </a:r>
            <a:r>
              <a:rPr lang="zh-TW" altLang="en-US" b="0" i="0" dirty="0">
                <a:solidFill>
                  <a:srgbClr val="000000"/>
                </a:solidFill>
                <a:effectLst/>
                <a:latin typeface="微軟正黑體" panose="020B0604030504040204" pitchFamily="34" charset="-120"/>
                <a:ea typeface="微軟正黑體" panose="020B0604030504040204" pitchFamily="34" charset="-120"/>
              </a:rPr>
              <a:t>對戰的</a:t>
            </a:r>
            <a:r>
              <a:rPr lang="en-US" altLang="zh-TW" b="0" i="0" dirty="0">
                <a:solidFill>
                  <a:srgbClr val="000000"/>
                </a:solidFill>
                <a:effectLst/>
                <a:latin typeface="微軟正黑體" panose="020B0604030504040204" pitchFamily="34" charset="-120"/>
                <a:ea typeface="微軟正黑體" panose="020B0604030504040204" pitchFamily="34" charset="-120"/>
              </a:rPr>
              <a:t>AlphaGo Lee</a:t>
            </a:r>
            <a:r>
              <a:rPr lang="zh-TW" altLang="en-US" b="0" i="0" dirty="0">
                <a:solidFill>
                  <a:srgbClr val="000000"/>
                </a:solidFill>
                <a:effectLst/>
                <a:latin typeface="微軟正黑體" panose="020B0604030504040204" pitchFamily="34" charset="-120"/>
                <a:ea typeface="微軟正黑體" panose="020B0604030504040204" pitchFamily="34" charset="-120"/>
              </a:rPr>
              <a:t>相同的水平。</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微軟正黑體" panose="020B0604030504040204" pitchFamily="34" charset="-120"/>
                <a:ea typeface="微軟正黑體" panose="020B0604030504040204" pitchFamily="34" charset="-120"/>
              </a:rPr>
              <a:t>3</a:t>
            </a:r>
            <a:r>
              <a:rPr lang="zh-TW" altLang="en-US" b="0" i="0" dirty="0">
                <a:solidFill>
                  <a:srgbClr val="000000"/>
                </a:solidFill>
                <a:effectLst/>
                <a:latin typeface="微軟正黑體" panose="020B0604030504040204" pitchFamily="34" charset="-120"/>
                <a:ea typeface="微軟正黑體" panose="020B0604030504040204" pitchFamily="34" charset="-120"/>
              </a:rPr>
              <a:t>天後，</a:t>
            </a:r>
            <a:r>
              <a:rPr lang="en-US" altLang="zh-TW"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b="0" i="0" dirty="0">
                <a:solidFill>
                  <a:srgbClr val="000000"/>
                </a:solidFill>
                <a:effectLst/>
                <a:latin typeface="微軟正黑體" panose="020B0604030504040204" pitchFamily="34" charset="-120"/>
                <a:ea typeface="微軟正黑體" panose="020B0604030504040204" pitchFamily="34" charset="-120"/>
              </a:rPr>
              <a:t>對戰</a:t>
            </a:r>
            <a:r>
              <a:rPr lang="en-US" altLang="zh-TW" b="0" i="0" dirty="0">
                <a:solidFill>
                  <a:srgbClr val="000000"/>
                </a:solidFill>
                <a:effectLst/>
                <a:latin typeface="微軟正黑體" panose="020B0604030504040204" pitchFamily="34" charset="-120"/>
                <a:ea typeface="微軟正黑體" panose="020B0604030504040204" pitchFamily="34" charset="-120"/>
              </a:rPr>
              <a:t>AlphaGo Lee</a:t>
            </a:r>
            <a:r>
              <a:rPr lang="zh-TW" altLang="en-US" b="0" i="0" dirty="0">
                <a:solidFill>
                  <a:srgbClr val="000000"/>
                </a:solidFill>
                <a:effectLst/>
                <a:latin typeface="微軟正黑體" panose="020B0604030504040204" pitchFamily="34" charset="-120"/>
                <a:ea typeface="微軟正黑體" panose="020B0604030504040204" pitchFamily="34" charset="-120"/>
              </a:rPr>
              <a:t>達到</a:t>
            </a:r>
            <a:r>
              <a:rPr lang="en-US" altLang="zh-TW" b="0" i="0" dirty="0">
                <a:solidFill>
                  <a:srgbClr val="000000"/>
                </a:solidFill>
                <a:effectLst/>
                <a:latin typeface="微軟正黑體" panose="020B0604030504040204" pitchFamily="34" charset="-120"/>
                <a:ea typeface="微軟正黑體" panose="020B0604030504040204" pitchFamily="34" charset="-120"/>
              </a:rPr>
              <a:t>100%</a:t>
            </a:r>
            <a:r>
              <a:rPr lang="zh-TW" altLang="en-US" b="0" i="0" dirty="0">
                <a:solidFill>
                  <a:srgbClr val="000000"/>
                </a:solidFill>
                <a:effectLst/>
                <a:latin typeface="微軟正黑體" panose="020B0604030504040204" pitchFamily="34" charset="-120"/>
                <a:ea typeface="微軟正黑體" panose="020B0604030504040204" pitchFamily="34" charset="-120"/>
              </a:rPr>
              <a:t>的勝率。</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微軟正黑體" panose="020B0604030504040204" pitchFamily="34" charset="-120"/>
                <a:ea typeface="微軟正黑體" panose="020B0604030504040204" pitchFamily="34" charset="-120"/>
              </a:rPr>
              <a:t>40</a:t>
            </a:r>
            <a:r>
              <a:rPr lang="zh-TW" altLang="en-US" b="0" i="0" dirty="0">
                <a:solidFill>
                  <a:srgbClr val="000000"/>
                </a:solidFill>
                <a:effectLst/>
                <a:latin typeface="微軟正黑體" panose="020B0604030504040204" pitchFamily="34" charset="-120"/>
                <a:ea typeface="微軟正黑體" panose="020B0604030504040204" pitchFamily="34" charset="-120"/>
              </a:rPr>
              <a:t>天後，</a:t>
            </a:r>
            <a:r>
              <a:rPr lang="en-US" altLang="zh-TW"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b="0" i="0" dirty="0">
                <a:solidFill>
                  <a:srgbClr val="000000"/>
                </a:solidFill>
                <a:effectLst/>
                <a:latin typeface="微軟正黑體" panose="020B0604030504040204" pitchFamily="34" charset="-120"/>
                <a:ea typeface="微軟正黑體" panose="020B0604030504040204" pitchFamily="34" charset="-120"/>
              </a:rPr>
              <a:t>對戰</a:t>
            </a:r>
            <a:r>
              <a:rPr lang="en-US" altLang="zh-TW" b="0" i="0" dirty="0">
                <a:solidFill>
                  <a:srgbClr val="000000"/>
                </a:solidFill>
                <a:effectLst/>
                <a:latin typeface="微軟正黑體" panose="020B0604030504040204" pitchFamily="34" charset="-120"/>
                <a:ea typeface="微軟正黑體" panose="020B0604030504040204" pitchFamily="34" charset="-120"/>
              </a:rPr>
              <a:t>AlphaGo Master</a:t>
            </a:r>
            <a:r>
              <a:rPr lang="zh-TW" altLang="en-US" b="0" i="0" dirty="0">
                <a:solidFill>
                  <a:srgbClr val="000000"/>
                </a:solidFill>
                <a:effectLst/>
                <a:latin typeface="微軟正黑體" panose="020B0604030504040204" pitchFamily="34" charset="-120"/>
                <a:ea typeface="微軟正黑體" panose="020B0604030504040204" pitchFamily="34" charset="-120"/>
              </a:rPr>
              <a:t>也達到近</a:t>
            </a:r>
            <a:r>
              <a:rPr lang="en-US" altLang="zh-TW" b="0" i="0" dirty="0">
                <a:solidFill>
                  <a:srgbClr val="000000"/>
                </a:solidFill>
                <a:effectLst/>
                <a:latin typeface="微軟正黑體" panose="020B0604030504040204" pitchFamily="34" charset="-120"/>
                <a:ea typeface="微軟正黑體" panose="020B0604030504040204" pitchFamily="34" charset="-120"/>
              </a:rPr>
              <a:t>90%</a:t>
            </a:r>
            <a:r>
              <a:rPr lang="zh-TW" altLang="en-US" b="0" i="0" dirty="0">
                <a:solidFill>
                  <a:srgbClr val="000000"/>
                </a:solidFill>
                <a:effectLst/>
                <a:latin typeface="微軟正黑體" panose="020B0604030504040204" pitchFamily="34" charset="-120"/>
                <a:ea typeface="微軟正黑體" panose="020B0604030504040204" pitchFamily="34" charset="-120"/>
              </a:rPr>
              <a:t>勝率，成為有史以來 </a:t>
            </a:r>
            <a:r>
              <a:rPr lang="en-US" altLang="zh-TW" b="0" i="0" dirty="0">
                <a:solidFill>
                  <a:srgbClr val="000000"/>
                </a:solidFill>
                <a:effectLst/>
                <a:latin typeface="微軟正黑體" panose="020B0604030504040204" pitchFamily="34" charset="-120"/>
                <a:ea typeface="微軟正黑體" panose="020B0604030504040204" pitchFamily="34" charset="-120"/>
              </a:rPr>
              <a:t>AlphaGo</a:t>
            </a:r>
            <a:r>
              <a:rPr lang="zh-TW" altLang="en-US" b="0" i="0" dirty="0">
                <a:solidFill>
                  <a:srgbClr val="000000"/>
                </a:solidFill>
                <a:effectLst/>
                <a:latin typeface="微軟正黑體" panose="020B0604030504040204" pitchFamily="34" charset="-120"/>
                <a:ea typeface="微軟正黑體" panose="020B0604030504040204" pitchFamily="34" charset="-120"/>
              </a:rPr>
              <a:t>棋力最強的版本。</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b="0" i="0" dirty="0">
                <a:solidFill>
                  <a:srgbClr val="000000"/>
                </a:solidFill>
                <a:effectLst/>
                <a:latin typeface="微軟正黑體" panose="020B0604030504040204" pitchFamily="34" charset="-120"/>
                <a:ea typeface="微軟正黑體" panose="020B0604030504040204" pitchFamily="34" charset="-120"/>
              </a:rPr>
              <a:t>Elo</a:t>
            </a:r>
            <a:r>
              <a:rPr lang="zh-TW" altLang="en-US" b="0" i="0" dirty="0">
                <a:solidFill>
                  <a:srgbClr val="000000"/>
                </a:solidFill>
                <a:effectLst/>
                <a:latin typeface="微軟正黑體" panose="020B0604030504040204" pitchFamily="34" charset="-120"/>
                <a:ea typeface="微軟正黑體" panose="020B0604030504040204" pitchFamily="34" charset="-120"/>
              </a:rPr>
              <a:t>等級分制度</a:t>
            </a:r>
            <a:r>
              <a:rPr lang="zh-TW" altLang="en-US" b="0" i="0" dirty="0">
                <a:solidFill>
                  <a:srgbClr val="4D5156"/>
                </a:solidFill>
                <a:effectLst/>
                <a:latin typeface="微軟正黑體" panose="020B0604030504040204" pitchFamily="34" charset="-120"/>
                <a:ea typeface="微軟正黑體" panose="020B0604030504040204" pitchFamily="34" charset="-120"/>
              </a:rPr>
              <a:t>是當今對弈水準評估公認的權威標準，衡量各類對弈活動水準的評價方法</a:t>
            </a:r>
            <a:r>
              <a:rPr lang="zh-TW" altLang="en-US" b="0" i="0" dirty="0">
                <a:solidFill>
                  <a:srgbClr val="000000"/>
                </a:solidFill>
                <a:effectLst/>
                <a:latin typeface="微軟正黑體" panose="020B0604030504040204" pitchFamily="34" charset="-120"/>
                <a:ea typeface="微軟正黑體" panose="020B0604030504040204" pitchFamily="34" charset="-120"/>
              </a:rPr>
              <a:t>。</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000000"/>
                </a:solidFill>
                <a:effectLst/>
                <a:latin typeface="微軟正黑體" panose="020B0604030504040204" pitchFamily="34" charset="-120"/>
                <a:ea typeface="微軟正黑體" panose="020B0604030504040204" pitchFamily="34" charset="-120"/>
              </a:rPr>
              <a:t>Reference:</a:t>
            </a:r>
          </a:p>
          <a:p>
            <a:pPr marL="0" indent="0">
              <a:buFont typeface="Arial" panose="020B0604020202020204" pitchFamily="34" charset="0"/>
              <a:buNone/>
            </a:pPr>
            <a:r>
              <a:rPr lang="zh-TW" altLang="en-US" sz="1200" b="0" i="0" dirty="0">
                <a:solidFill>
                  <a:srgbClr val="000000"/>
                </a:solidFill>
                <a:effectLst/>
                <a:latin typeface="微軟正黑體" panose="020B0604030504040204" pitchFamily="34" charset="-120"/>
                <a:ea typeface="微軟正黑體" panose="020B0604030504040204" pitchFamily="34" charset="-120"/>
              </a:rPr>
              <a:t>人工智慧如何用來下圍棋（二）：從</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到</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p>
          <a:p>
            <a:pPr marL="0" indent="0">
              <a:buFont typeface="Arial" panose="020B0604020202020204" pitchFamily="34" charset="0"/>
              <a:buNone/>
            </a:pPr>
            <a:r>
              <a:rPr lang="en-US" altLang="zh-TW" sz="1200" b="0" i="0" dirty="0">
                <a:solidFill>
                  <a:srgbClr val="000000"/>
                </a:solidFill>
                <a:effectLst/>
                <a:latin typeface="微軟正黑體" panose="020B0604030504040204" pitchFamily="34" charset="-120"/>
                <a:ea typeface="微軟正黑體" panose="020B0604030504040204" pitchFamily="34" charset="-120"/>
              </a:rPr>
              <a:t>https://scitechvista.nat.gov.tw/Article/c000003/detail?ID=b1062736-2373-4eef-96ea-5b1a0c004e95</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22</a:t>
            </a:fld>
            <a:endParaRPr lang="zh-TW" altLang="en-US"/>
          </a:p>
        </p:txBody>
      </p:sp>
    </p:spTree>
    <p:extLst>
      <p:ext uri="{BB962C8B-B14F-4D97-AF65-F5344CB8AC3E}">
        <p14:creationId xmlns:p14="http://schemas.microsoft.com/office/powerpoint/2010/main" val="3507291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00000"/>
                </a:solidFill>
                <a:effectLst/>
                <a:latin typeface="微軟正黑體" panose="020B0604030504040204" pitchFamily="34" charset="-120"/>
                <a:ea typeface="微軟正黑體" panose="020B0604030504040204" pitchFamily="34" charset="-120"/>
              </a:rPr>
              <a:t>DeepMind</a:t>
            </a:r>
            <a:r>
              <a:rPr lang="zh-TW" altLang="en-US" b="0" i="0" dirty="0">
                <a:solidFill>
                  <a:srgbClr val="000000"/>
                </a:solidFill>
                <a:effectLst/>
                <a:latin typeface="微軟正黑體" panose="020B0604030504040204" pitchFamily="34" charset="-120"/>
                <a:ea typeface="微軟正黑體" panose="020B0604030504040204" pitchFamily="34" charset="-120"/>
              </a:rPr>
              <a:t>以</a:t>
            </a:r>
            <a:r>
              <a:rPr lang="en-US" altLang="zh-TW" b="0" i="0" dirty="0">
                <a:solidFill>
                  <a:srgbClr val="000000"/>
                </a:solidFill>
                <a:effectLst/>
                <a:latin typeface="微軟正黑體" panose="020B0604030504040204" pitchFamily="34" charset="-120"/>
                <a:ea typeface="微軟正黑體" panose="020B0604030504040204" pitchFamily="34" charset="-120"/>
              </a:rPr>
              <a:t>AlphaZero</a:t>
            </a:r>
            <a:r>
              <a:rPr lang="zh-TW" altLang="en-US" b="0" i="0" dirty="0">
                <a:solidFill>
                  <a:srgbClr val="000000"/>
                </a:solidFill>
                <a:effectLst/>
                <a:latin typeface="微軟正黑體" panose="020B0604030504040204" pitchFamily="34" charset="-120"/>
                <a:ea typeface="微軟正黑體" panose="020B0604030504040204" pitchFamily="34" charset="-120"/>
              </a:rPr>
              <a:t>擊敗全球三大棋藝</a:t>
            </a:r>
            <a:r>
              <a:rPr lang="en-US" altLang="zh-TW" b="0" i="0" dirty="0">
                <a:solidFill>
                  <a:srgbClr val="000000"/>
                </a:solidFill>
                <a:effectLst/>
                <a:latin typeface="微軟正黑體" panose="020B0604030504040204" pitchFamily="34" charset="-120"/>
                <a:ea typeface="微軟正黑體" panose="020B0604030504040204" pitchFamily="34" charset="-120"/>
              </a:rPr>
              <a:t>AI</a:t>
            </a:r>
            <a:r>
              <a:rPr lang="zh-TW" altLang="en-US" b="0" i="0" dirty="0">
                <a:solidFill>
                  <a:srgbClr val="000000"/>
                </a:solidFill>
                <a:effectLst/>
                <a:latin typeface="微軟正黑體" panose="020B0604030504040204" pitchFamily="34" charset="-120"/>
                <a:ea typeface="微軟正黑體" panose="020B0604030504040204" pitchFamily="34" charset="-120"/>
              </a:rPr>
              <a:t>，連</a:t>
            </a:r>
            <a:r>
              <a:rPr lang="en-US" altLang="zh-TW"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b="0" i="0" dirty="0">
                <a:solidFill>
                  <a:srgbClr val="000000"/>
                </a:solidFill>
                <a:effectLst/>
                <a:latin typeface="微軟正黑體" panose="020B0604030504040204" pitchFamily="34" charset="-120"/>
                <a:ea typeface="微軟正黑體" panose="020B0604030504040204" pitchFamily="34" charset="-120"/>
              </a:rPr>
              <a:t>也是手下敗將</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挑戰的對象是全球最強大的西洋棋程式</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、將棋程式</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，以及同樣由</a:t>
            </a:r>
            <a:r>
              <a:rPr lang="en-US" altLang="zh-TW" b="0" i="0" dirty="0">
                <a:solidFill>
                  <a:srgbClr val="333333"/>
                </a:solidFill>
                <a:effectLst/>
                <a:latin typeface="微軟正黑體" panose="020B0604030504040204" pitchFamily="34" charset="-120"/>
                <a:ea typeface="微軟正黑體" panose="020B0604030504040204" pitchFamily="34" charset="-120"/>
              </a:rPr>
              <a:t>DeepMind</a:t>
            </a:r>
            <a:r>
              <a:rPr lang="zh-TW" altLang="en-US" b="0" i="0" dirty="0">
                <a:solidFill>
                  <a:srgbClr val="333333"/>
                </a:solidFill>
                <a:effectLst/>
                <a:latin typeface="微軟正黑體" panose="020B0604030504040204" pitchFamily="34" charset="-120"/>
                <a:ea typeface="微軟正黑體" panose="020B0604030504040204" pitchFamily="34" charset="-120"/>
              </a:rPr>
              <a:t>所打造的圍棋程式</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。它花在西洋棋的訓練時間為</a:t>
            </a:r>
            <a:r>
              <a:rPr lang="en-US" altLang="zh-TW" b="0" i="0" dirty="0">
                <a:solidFill>
                  <a:srgbClr val="333333"/>
                </a:solidFill>
                <a:effectLst/>
                <a:latin typeface="微軟正黑體" panose="020B0604030504040204" pitchFamily="34" charset="-120"/>
                <a:ea typeface="微軟正黑體" panose="020B0604030504040204" pitchFamily="34" charset="-120"/>
              </a:rPr>
              <a:t>9</a:t>
            </a:r>
            <a:r>
              <a:rPr lang="zh-TW" altLang="en-US" b="0" i="0" dirty="0">
                <a:solidFill>
                  <a:srgbClr val="333333"/>
                </a:solidFill>
                <a:effectLst/>
                <a:latin typeface="微軟正黑體" panose="020B0604030504040204" pitchFamily="34" charset="-120"/>
                <a:ea typeface="微軟正黑體" panose="020B0604030504040204" pitchFamily="34" charset="-120"/>
              </a:rPr>
              <a:t>小時，將棋為</a:t>
            </a:r>
            <a:r>
              <a:rPr lang="en-US" altLang="zh-TW" b="0" i="0" dirty="0">
                <a:solidFill>
                  <a:srgbClr val="333333"/>
                </a:solidFill>
                <a:effectLst/>
                <a:latin typeface="微軟正黑體" panose="020B0604030504040204" pitchFamily="34" charset="-120"/>
                <a:ea typeface="微軟正黑體" panose="020B0604030504040204" pitchFamily="34" charset="-120"/>
              </a:rPr>
              <a:t>12</a:t>
            </a:r>
            <a:r>
              <a:rPr lang="zh-TW" altLang="en-US" b="0" i="0" dirty="0">
                <a:solidFill>
                  <a:srgbClr val="333333"/>
                </a:solidFill>
                <a:effectLst/>
                <a:latin typeface="微軟正黑體" panose="020B0604030504040204" pitchFamily="34" charset="-120"/>
                <a:ea typeface="微軟正黑體" panose="020B0604030504040204" pitchFamily="34" charset="-120"/>
              </a:rPr>
              <a:t>小時，圍棋為</a:t>
            </a:r>
            <a:r>
              <a:rPr lang="en-US" altLang="zh-TW" b="0" i="0" dirty="0">
                <a:solidFill>
                  <a:srgbClr val="333333"/>
                </a:solidFill>
                <a:effectLst/>
                <a:latin typeface="微軟正黑體" panose="020B0604030504040204" pitchFamily="34" charset="-120"/>
                <a:ea typeface="微軟正黑體" panose="020B0604030504040204" pitchFamily="34" charset="-120"/>
              </a:rPr>
              <a:t>13</a:t>
            </a:r>
            <a:r>
              <a:rPr lang="zh-TW" altLang="en-US" b="0" i="0" dirty="0">
                <a:solidFill>
                  <a:srgbClr val="333333"/>
                </a:solidFill>
                <a:effectLst/>
                <a:latin typeface="微軟正黑體" panose="020B0604030504040204" pitchFamily="34" charset="-120"/>
                <a:ea typeface="微軟正黑體" panose="020B0604030504040204" pitchFamily="34" charset="-120"/>
              </a:rPr>
              <a:t>天，訓練完畢之後，它在</a:t>
            </a:r>
            <a:r>
              <a:rPr lang="en-US" altLang="zh-TW" b="0" i="0" dirty="0">
                <a:solidFill>
                  <a:srgbClr val="333333"/>
                </a:solidFill>
                <a:effectLst/>
                <a:latin typeface="微軟正黑體" panose="020B0604030504040204" pitchFamily="34" charset="-120"/>
                <a:ea typeface="微軟正黑體" panose="020B0604030504040204" pitchFamily="34" charset="-120"/>
              </a:rPr>
              <a:t>4</a:t>
            </a:r>
            <a:r>
              <a:rPr lang="zh-TW" altLang="en-US" b="0" i="0" dirty="0">
                <a:solidFill>
                  <a:srgbClr val="333333"/>
                </a:solidFill>
                <a:effectLst/>
                <a:latin typeface="微軟正黑體" panose="020B0604030504040204" pitchFamily="34" charset="-120"/>
                <a:ea typeface="微軟正黑體" panose="020B0604030504040204" pitchFamily="34" charset="-120"/>
              </a:rPr>
              <a:t>個小時之後就勝過了</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，在</a:t>
            </a:r>
            <a:r>
              <a:rPr lang="en-US" altLang="zh-TW" b="0" i="0" dirty="0">
                <a:solidFill>
                  <a:srgbClr val="333333"/>
                </a:solidFill>
                <a:effectLst/>
                <a:latin typeface="微軟正黑體" panose="020B0604030504040204" pitchFamily="34" charset="-120"/>
                <a:ea typeface="微軟正黑體" panose="020B0604030504040204" pitchFamily="34" charset="-120"/>
              </a:rPr>
              <a:t>2</a:t>
            </a:r>
            <a:r>
              <a:rPr lang="zh-TW" altLang="en-US" b="0" i="0" dirty="0">
                <a:solidFill>
                  <a:srgbClr val="333333"/>
                </a:solidFill>
                <a:effectLst/>
                <a:latin typeface="微軟正黑體" panose="020B0604030504040204" pitchFamily="34" charset="-120"/>
                <a:ea typeface="微軟正黑體" panose="020B0604030504040204" pitchFamily="34" charset="-120"/>
              </a:rPr>
              <a:t>小時之後便凌駕</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，並於</a:t>
            </a:r>
            <a:r>
              <a:rPr lang="en-US" altLang="zh-TW" b="0" i="0" dirty="0">
                <a:solidFill>
                  <a:srgbClr val="333333"/>
                </a:solidFill>
                <a:effectLst/>
                <a:latin typeface="微軟正黑體" panose="020B0604030504040204" pitchFamily="34" charset="-120"/>
                <a:ea typeface="微軟正黑體" panose="020B0604030504040204" pitchFamily="34" charset="-120"/>
              </a:rPr>
              <a:t>30</a:t>
            </a:r>
            <a:r>
              <a:rPr lang="zh-TW" altLang="en-US" b="0" i="0" dirty="0">
                <a:solidFill>
                  <a:srgbClr val="333333"/>
                </a:solidFill>
                <a:effectLst/>
                <a:latin typeface="微軟正黑體" panose="020B0604030504040204" pitchFamily="34" charset="-120"/>
                <a:ea typeface="微軟正黑體" panose="020B0604030504040204" pitchFamily="34" charset="-120"/>
              </a:rPr>
              <a:t>小時之後擊敗了</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經過完整訓練的</a:t>
            </a:r>
            <a:r>
              <a:rPr lang="en-US" altLang="zh-TW" b="0" i="0" dirty="0">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在與</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及</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競賽時，展現了它的強大，在與</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對戰時，在</a:t>
            </a:r>
            <a:r>
              <a:rPr lang="en-US" altLang="zh-TW" b="0" i="0" dirty="0">
                <a:solidFill>
                  <a:srgbClr val="333333"/>
                </a:solidFill>
                <a:effectLst/>
                <a:latin typeface="微軟正黑體" panose="020B0604030504040204" pitchFamily="34" charset="-120"/>
                <a:ea typeface="微軟正黑體" panose="020B0604030504040204" pitchFamily="34" charset="-120"/>
              </a:rPr>
              <a:t>1,000</a:t>
            </a:r>
            <a:r>
              <a:rPr lang="zh-TW" altLang="en-US" b="0" i="0" dirty="0">
                <a:solidFill>
                  <a:srgbClr val="333333"/>
                </a:solidFill>
                <a:effectLst/>
                <a:latin typeface="微軟正黑體" panose="020B0604030504040204" pitchFamily="34" charset="-120"/>
                <a:ea typeface="微軟正黑體" panose="020B0604030504040204" pitchFamily="34" charset="-120"/>
              </a:rPr>
              <a:t>盤的棋戲中贏了</a:t>
            </a:r>
            <a:r>
              <a:rPr lang="en-US" altLang="zh-TW" b="0" i="0" dirty="0">
                <a:solidFill>
                  <a:srgbClr val="333333"/>
                </a:solidFill>
                <a:effectLst/>
                <a:latin typeface="微軟正黑體" panose="020B0604030504040204" pitchFamily="34" charset="-120"/>
                <a:ea typeface="微軟正黑體" panose="020B0604030504040204" pitchFamily="34" charset="-120"/>
              </a:rPr>
              <a:t>155</a:t>
            </a:r>
            <a:r>
              <a:rPr lang="zh-TW" altLang="en-US" b="0" i="0" dirty="0">
                <a:solidFill>
                  <a:srgbClr val="333333"/>
                </a:solidFill>
                <a:effectLst/>
                <a:latin typeface="微軟正黑體" panose="020B0604030504040204" pitchFamily="34" charset="-120"/>
                <a:ea typeface="微軟正黑體" panose="020B0604030504040204" pitchFamily="34" charset="-120"/>
              </a:rPr>
              <a:t>盤，只輸了</a:t>
            </a:r>
            <a:r>
              <a:rPr lang="en-US" altLang="zh-TW" b="0" i="0" dirty="0">
                <a:solidFill>
                  <a:srgbClr val="333333"/>
                </a:solidFill>
                <a:effectLst/>
                <a:latin typeface="微軟正黑體" panose="020B0604030504040204" pitchFamily="34" charset="-120"/>
                <a:ea typeface="微軟正黑體" panose="020B0604030504040204" pitchFamily="34" charset="-120"/>
              </a:rPr>
              <a:t>6</a:t>
            </a:r>
            <a:r>
              <a:rPr lang="zh-TW" altLang="en-US" b="0" i="0" dirty="0">
                <a:solidFill>
                  <a:srgbClr val="333333"/>
                </a:solidFill>
                <a:effectLst/>
                <a:latin typeface="微軟正黑體" panose="020B0604030504040204" pitchFamily="34" charset="-120"/>
                <a:ea typeface="微軟正黑體" panose="020B0604030504040204" pitchFamily="34" charset="-120"/>
              </a:rPr>
              <a:t>盤；與</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對戰的勝率更高達</a:t>
            </a:r>
            <a:r>
              <a:rPr lang="en-US" altLang="zh-TW" b="0" i="0" dirty="0">
                <a:solidFill>
                  <a:srgbClr val="333333"/>
                </a:solidFill>
                <a:effectLst/>
                <a:latin typeface="微軟正黑體" panose="020B0604030504040204" pitchFamily="34" charset="-120"/>
                <a:ea typeface="微軟正黑體" panose="020B0604030504040204" pitchFamily="34" charset="-120"/>
              </a:rPr>
              <a:t>91.2%</a:t>
            </a:r>
            <a:r>
              <a:rPr lang="zh-TW" altLang="en-US" b="0" i="0" dirty="0">
                <a:solidFill>
                  <a:srgbClr val="333333"/>
                </a:solidFill>
                <a:effectLst/>
                <a:latin typeface="微軟正黑體" panose="020B0604030504040204" pitchFamily="34" charset="-120"/>
                <a:ea typeface="微軟正黑體" panose="020B0604030504040204" pitchFamily="34" charset="-120"/>
              </a:rPr>
              <a:t>，與</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對戰的勝率則是</a:t>
            </a:r>
            <a:r>
              <a:rPr lang="en-US" altLang="zh-TW" b="0" i="0" dirty="0">
                <a:solidFill>
                  <a:srgbClr val="333333"/>
                </a:solidFill>
                <a:effectLst/>
                <a:latin typeface="微軟正黑體" panose="020B0604030504040204" pitchFamily="34" charset="-120"/>
                <a:ea typeface="微軟正黑體" panose="020B0604030504040204" pitchFamily="34" charset="-120"/>
              </a:rPr>
              <a:t>61%</a:t>
            </a:r>
            <a:r>
              <a:rPr lang="zh-TW" altLang="en-US" b="0" i="0" dirty="0">
                <a:solidFill>
                  <a:srgbClr val="333333"/>
                </a:solidFill>
                <a:effectLst/>
                <a:latin typeface="微軟正黑體" panose="020B0604030504040204" pitchFamily="34" charset="-120"/>
                <a:ea typeface="微軟正黑體" panose="020B0604030504040204" pitchFamily="34" charset="-120"/>
              </a:rPr>
              <a:t>。</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b="0" i="0" dirty="0">
                <a:solidFill>
                  <a:srgbClr val="333333"/>
                </a:solidFill>
                <a:effectLst/>
                <a:latin typeface="微軟正黑體" panose="020B0604030504040204" pitchFamily="34" charset="-120"/>
                <a:ea typeface="微軟正黑體" panose="020B0604030504040204" pitchFamily="34" charset="-120"/>
              </a:rPr>
              <a:t>Reference:</a:t>
            </a:r>
          </a:p>
          <a:p>
            <a:pPr marL="171450" indent="-171450">
              <a:buFont typeface="Arial" panose="020B0604020202020204" pitchFamily="34" charset="0"/>
              <a:buChar char="•"/>
            </a:pPr>
            <a:r>
              <a:rPr lang="en-US" altLang="zh-TW" b="0" i="0" dirty="0">
                <a:solidFill>
                  <a:srgbClr val="333333"/>
                </a:solidFill>
                <a:effectLst/>
                <a:latin typeface="微軟正黑體" panose="020B0604030504040204" pitchFamily="34" charset="-120"/>
                <a:ea typeface="微軟正黑體" panose="020B0604030504040204" pitchFamily="34" charset="-120"/>
              </a:rPr>
              <a:t>DeepMind</a:t>
            </a:r>
            <a:r>
              <a:rPr lang="zh-TW" altLang="en-US" b="0" i="0" dirty="0">
                <a:solidFill>
                  <a:srgbClr val="333333"/>
                </a:solidFill>
                <a:effectLst/>
                <a:latin typeface="微軟正黑體" panose="020B0604030504040204" pitchFamily="34" charset="-120"/>
                <a:ea typeface="微軟正黑體" panose="020B0604030504040204" pitchFamily="34" charset="-120"/>
              </a:rPr>
              <a:t>以</a:t>
            </a:r>
            <a:r>
              <a:rPr lang="en-US" altLang="zh-TW" b="0" i="0" dirty="0" err="1">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擊敗全球三大棋藝</a:t>
            </a:r>
            <a:r>
              <a:rPr lang="en-US" altLang="zh-TW" b="0" i="0" dirty="0">
                <a:solidFill>
                  <a:srgbClr val="333333"/>
                </a:solidFill>
                <a:effectLst/>
                <a:latin typeface="微軟正黑體" panose="020B0604030504040204" pitchFamily="34" charset="-120"/>
                <a:ea typeface="微軟正黑體" panose="020B0604030504040204" pitchFamily="34" charset="-120"/>
              </a:rPr>
              <a:t>AI</a:t>
            </a:r>
            <a:r>
              <a:rPr lang="zh-TW" altLang="en-US" b="0" i="0" dirty="0">
                <a:solidFill>
                  <a:srgbClr val="333333"/>
                </a:solidFill>
                <a:effectLst/>
                <a:latin typeface="微軟正黑體" panose="020B0604030504040204" pitchFamily="34" charset="-120"/>
                <a:ea typeface="微軟正黑體" panose="020B0604030504040204" pitchFamily="34" charset="-120"/>
              </a:rPr>
              <a:t>，連</a:t>
            </a:r>
            <a:r>
              <a:rPr lang="en-US" altLang="zh-TW" b="0" i="0" dirty="0">
                <a:solidFill>
                  <a:srgbClr val="333333"/>
                </a:solidFill>
                <a:effectLst/>
                <a:latin typeface="微軟正黑體" panose="020B0604030504040204" pitchFamily="34" charset="-120"/>
                <a:ea typeface="微軟正黑體" panose="020B0604030504040204" pitchFamily="34" charset="-120"/>
              </a:rPr>
              <a:t>AlphaGo Zero</a:t>
            </a:r>
            <a:r>
              <a:rPr lang="zh-TW" altLang="en-US" b="0" i="0" dirty="0">
                <a:solidFill>
                  <a:srgbClr val="333333"/>
                </a:solidFill>
                <a:effectLst/>
                <a:latin typeface="微軟正黑體" panose="020B0604030504040204" pitchFamily="34" charset="-120"/>
                <a:ea typeface="微軟正黑體" panose="020B0604030504040204" pitchFamily="34" charset="-120"/>
              </a:rPr>
              <a:t>也是手下敗將</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dirty="0">
                <a:latin typeface="微軟正黑體" panose="020B0604030504040204" pitchFamily="34" charset="-120"/>
                <a:ea typeface="微軟正黑體" panose="020B0604030504040204" pitchFamily="34" charset="-120"/>
              </a:rPr>
              <a:t>https://www.ithome.com.tw/news/127574</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23</a:t>
            </a:fld>
            <a:endParaRPr lang="zh-TW" altLang="en-US"/>
          </a:p>
        </p:txBody>
      </p:sp>
    </p:spTree>
    <p:extLst>
      <p:ext uri="{BB962C8B-B14F-4D97-AF65-F5344CB8AC3E}">
        <p14:creationId xmlns:p14="http://schemas.microsoft.com/office/powerpoint/2010/main" val="3563717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Application</a:t>
            </a:r>
            <a:r>
              <a:rPr lang="zh-TW" altLang="en-US" dirty="0"/>
              <a:t>：讓 </a:t>
            </a:r>
            <a:r>
              <a:rPr lang="en-US" altLang="zh-TW" dirty="0"/>
              <a:t>AlphaGo </a:t>
            </a:r>
            <a:r>
              <a:rPr lang="zh-TW" altLang="en-US" dirty="0"/>
              <a:t>教大家學圍棋</a:t>
            </a:r>
            <a:endParaRPr lang="en-US" altLang="zh-TW" dirty="0"/>
          </a:p>
          <a:p>
            <a:r>
              <a:rPr lang="zh-TW" altLang="en-US" dirty="0"/>
              <a:t>→ </a:t>
            </a:r>
            <a:r>
              <a:rPr lang="en-US" altLang="zh-TW" dirty="0"/>
              <a:t>AlphaGo Teaching</a:t>
            </a:r>
          </a:p>
          <a:p>
            <a:r>
              <a:rPr lang="en-US" altLang="zh-TW" dirty="0"/>
              <a:t>https://alphagoteach.deepmind.com/</a:t>
            </a:r>
          </a:p>
          <a:p>
            <a:endParaRPr lang="en-US" altLang="zh-TW" dirty="0"/>
          </a:p>
          <a:p>
            <a:pPr marL="171450" indent="-171450">
              <a:buFont typeface="Arial" panose="020B0604020202020204" pitchFamily="34" charset="0"/>
              <a:buChar char="•"/>
            </a:pPr>
            <a:r>
              <a:rPr lang="en-US" altLang="zh-TW" dirty="0"/>
              <a:t>This tool provides analysis of 6,000 of the most popular opening sequences from the recent history of Go, using data from 231,000 human games and 75 games AlphaGo played against human players.</a:t>
            </a:r>
            <a:r>
              <a:rPr lang="zh-TW" altLang="en-US" dirty="0"/>
              <a:t>（</a:t>
            </a:r>
            <a:r>
              <a:rPr lang="zh-TW" altLang="en-US" b="0" i="0" dirty="0">
                <a:effectLst/>
                <a:latin typeface="Roboto" panose="02000000000000000000" pitchFamily="2" charset="0"/>
              </a:rPr>
              <a:t>收集了 </a:t>
            </a:r>
            <a:r>
              <a:rPr lang="en-US" altLang="zh-TW" b="0" i="0" dirty="0">
                <a:effectLst/>
                <a:latin typeface="Roboto" panose="02000000000000000000" pitchFamily="2" charset="0"/>
              </a:rPr>
              <a:t>231,000 </a:t>
            </a:r>
            <a:r>
              <a:rPr lang="zh-TW" altLang="en-US" b="0" i="0" dirty="0">
                <a:effectLst/>
                <a:latin typeface="Roboto" panose="02000000000000000000" pitchFamily="2" charset="0"/>
              </a:rPr>
              <a:t>套人類對弈的棋譜，同時還囊括了 </a:t>
            </a:r>
            <a:r>
              <a:rPr lang="en-US" altLang="zh-TW" b="0" i="0" dirty="0">
                <a:effectLst/>
                <a:latin typeface="Roboto" panose="02000000000000000000" pitchFamily="2" charset="0"/>
              </a:rPr>
              <a:t>75 </a:t>
            </a:r>
            <a:r>
              <a:rPr lang="zh-TW" altLang="en-US" b="0" i="0" dirty="0">
                <a:effectLst/>
                <a:latin typeface="Roboto" panose="02000000000000000000" pitchFamily="2" charset="0"/>
              </a:rPr>
              <a:t>場 </a:t>
            </a:r>
            <a:r>
              <a:rPr lang="en-US" altLang="zh-TW" b="0" i="0" dirty="0">
                <a:effectLst/>
                <a:latin typeface="Roboto" panose="02000000000000000000" pitchFamily="2" charset="0"/>
              </a:rPr>
              <a:t>AlphaGo </a:t>
            </a:r>
            <a:r>
              <a:rPr lang="zh-TW" altLang="en-US" b="0" i="0" dirty="0">
                <a:effectLst/>
                <a:latin typeface="Roboto" panose="02000000000000000000" pitchFamily="2" charset="0"/>
              </a:rPr>
              <a:t>與人類棋手對弈的棋譜。）</a:t>
            </a:r>
            <a:endParaRPr lang="en-US" altLang="zh-TW" b="0" i="0" dirty="0">
              <a:effectLst/>
              <a:latin typeface="Roboto" panose="02000000000000000000" pitchFamily="2" charset="0"/>
            </a:endParaRPr>
          </a:p>
          <a:p>
            <a:pPr marL="171450" indent="-171450">
              <a:buFont typeface="Arial" panose="020B0604020202020204" pitchFamily="34" charset="0"/>
              <a:buChar char="•"/>
            </a:pPr>
            <a:r>
              <a:rPr lang="zh-TW" altLang="en-US" b="0" i="0" dirty="0">
                <a:effectLst/>
                <a:latin typeface="Roboto" panose="02000000000000000000" pitchFamily="2" charset="0"/>
              </a:rPr>
              <a:t> </a:t>
            </a:r>
            <a:r>
              <a:rPr lang="en-US" altLang="zh-TW" b="0" i="0" dirty="0">
                <a:effectLst/>
                <a:latin typeface="Roboto" panose="02000000000000000000" pitchFamily="2" charset="0"/>
              </a:rPr>
              <a:t>AlphaGo Tools </a:t>
            </a:r>
            <a:r>
              <a:rPr lang="zh-TW" altLang="en-US" b="0" i="0" dirty="0">
                <a:effectLst/>
                <a:latin typeface="Roboto" panose="02000000000000000000" pitchFamily="2" charset="0"/>
              </a:rPr>
              <a:t>這套學習工具適用於任何想要學習圍棋的人</a:t>
            </a:r>
            <a:endParaRPr lang="en-US" altLang="zh-TW" b="0" i="0" dirty="0">
              <a:effectLst/>
              <a:latin typeface="Roboto" panose="02000000000000000000" pitchFamily="2" charset="0"/>
            </a:endParaRPr>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24</a:t>
            </a:fld>
            <a:endParaRPr lang="zh-TW" altLang="en-US"/>
          </a:p>
        </p:txBody>
      </p:sp>
    </p:spTree>
    <p:extLst>
      <p:ext uri="{BB962C8B-B14F-4D97-AF65-F5344CB8AC3E}">
        <p14:creationId xmlns:p14="http://schemas.microsoft.com/office/powerpoint/2010/main" val="3848819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b="0" dirty="0">
                <a:latin typeface="微軟正黑體" panose="020B0604030504040204" pitchFamily="34" charset="-120"/>
                <a:ea typeface="微軟正黑體" panose="020B0604030504040204" pitchFamily="34" charset="-120"/>
              </a:rPr>
              <a:t>暴雪娛樂公司的星海爭霸 </a:t>
            </a:r>
            <a:r>
              <a:rPr lang="en-US" altLang="zh-TW" sz="1200" b="0" dirty="0">
                <a:latin typeface="微軟正黑體" panose="020B0604030504040204" pitchFamily="34" charset="-120"/>
                <a:ea typeface="微軟正黑體" panose="020B0604030504040204" pitchFamily="34" charset="-120"/>
              </a:rPr>
              <a:t>2</a:t>
            </a:r>
            <a:r>
              <a:rPr lang="zh-TW" altLang="en-US" sz="1200" b="0" dirty="0">
                <a:latin typeface="微軟正黑體" panose="020B0604030504040204" pitchFamily="34" charset="-120"/>
                <a:ea typeface="微軟正黑體" panose="020B0604030504040204" pitchFamily="34" charset="-120"/>
              </a:rPr>
              <a:t>，被認為是極具挑戰的即時戰略遊戲之一，人工智慧在操作星海爭霸 </a:t>
            </a:r>
            <a:r>
              <a:rPr lang="en-US" altLang="zh-TW" sz="1200" b="0" dirty="0">
                <a:latin typeface="微軟正黑體" panose="020B0604030504040204" pitchFamily="34" charset="-120"/>
                <a:ea typeface="微軟正黑體" panose="020B0604030504040204" pitchFamily="34" charset="-120"/>
              </a:rPr>
              <a:t>2</a:t>
            </a:r>
            <a:r>
              <a:rPr lang="zh-TW" altLang="en-US" sz="1200" b="0" dirty="0">
                <a:latin typeface="微軟正黑體" panose="020B0604030504040204" pitchFamily="34" charset="-120"/>
                <a:ea typeface="微軟正黑體" panose="020B0604030504040204" pitchFamily="34" charset="-120"/>
              </a:rPr>
              <a:t>上，仍然難以克服其複雜度：</a:t>
            </a:r>
            <a:endParaRPr lang="en-US" altLang="zh-TW" sz="1200" b="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dirty="0">
                <a:latin typeface="微軟正黑體" panose="020B0604030504040204" pitchFamily="34" charset="-120"/>
                <a:ea typeface="微軟正黑體" panose="020B0604030504040204" pitchFamily="34" charset="-120"/>
              </a:rPr>
              <a:t>不像是圍棋或是西洋棋公開所有遊戲資訊，在星海爭霸 </a:t>
            </a:r>
            <a:r>
              <a:rPr lang="en-US" altLang="zh-TW" sz="1200" b="0" dirty="0">
                <a:latin typeface="微軟正黑體" panose="020B0604030504040204" pitchFamily="34" charset="-120"/>
                <a:ea typeface="微軟正黑體" panose="020B0604030504040204" pitchFamily="34" charset="-120"/>
              </a:rPr>
              <a:t>2</a:t>
            </a:r>
            <a:r>
              <a:rPr lang="zh-TW" altLang="en-US" sz="1200" b="0" dirty="0">
                <a:latin typeface="微軟正黑體" panose="020B0604030504040204" pitchFamily="34" charset="-120"/>
                <a:ea typeface="微軟正黑體" panose="020B0604030504040204" pitchFamily="34" charset="-120"/>
              </a:rPr>
              <a:t>的關鍵玩家資訊是隱藏的，必須透過偵查探索發現。</a:t>
            </a:r>
            <a:endParaRPr lang="en-US" altLang="zh-TW" sz="1200" b="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333333"/>
                </a:solidFill>
                <a:effectLst/>
                <a:latin typeface="微軟正黑體" panose="020B0604030504040204" pitchFamily="34" charset="-120"/>
                <a:ea typeface="微軟正黑體" panose="020B0604030504040204" pitchFamily="34" charset="-120"/>
              </a:rPr>
              <a:t>人工智慧需要有長期規畫的能力，並非所有因果關係都是即時發生的，整個遊戲歷程可能長達一個小時才會結束，而這意味著早期採取的行動，或許有很長的一段時間無法獲得回報。</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333333"/>
                </a:solidFill>
                <a:effectLst/>
                <a:latin typeface="微軟正黑體" panose="020B0604030504040204" pitchFamily="34" charset="-120"/>
                <a:ea typeface="微軟正黑體" panose="020B0604030504040204" pitchFamily="34" charset="-120"/>
              </a:rPr>
              <a:t>人工智慧沒有太多的思考時間，不像傳統棋盤遊戲是輪流進行，人工智慧與玩家都必須隨著遊戲時間推移，不斷地做出動作。</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333333"/>
                </a:solidFill>
                <a:effectLst/>
                <a:latin typeface="微軟正黑體" panose="020B0604030504040204" pitchFamily="34" charset="-120"/>
                <a:ea typeface="微軟正黑體" panose="020B0604030504040204" pitchFamily="34" charset="-120"/>
              </a:rPr>
              <a:t>人工智慧還需要在大型的動作空間中做出決策，需要即時細微地控制數百個不同的單位和建築物。</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333333"/>
                </a:solidFill>
                <a:effectLst/>
                <a:latin typeface="微軟正黑體" panose="020B0604030504040204" pitchFamily="34" charset="-120"/>
                <a:ea typeface="微軟正黑體" panose="020B0604030504040204" pitchFamily="34" charset="-120"/>
              </a:rPr>
              <a:t>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333333"/>
                </a:solidFill>
                <a:effectLst/>
                <a:latin typeface="微軟正黑體" panose="020B0604030504040204" pitchFamily="34" charset="-120"/>
                <a:ea typeface="微軟正黑體" panose="020B0604030504040204" pitchFamily="34" charset="-120"/>
              </a:rPr>
              <a:t>Deepmind</a:t>
            </a:r>
            <a:r>
              <a:rPr lang="zh-TW" altLang="en-US" sz="1200" b="0" i="0" dirty="0">
                <a:solidFill>
                  <a:srgbClr val="333333"/>
                </a:solidFill>
                <a:effectLst/>
                <a:latin typeface="微軟正黑體" panose="020B0604030504040204" pitchFamily="34" charset="-120"/>
                <a:ea typeface="微軟正黑體" panose="020B0604030504040204" pitchFamily="34" charset="-120"/>
              </a:rPr>
              <a:t>訓練人工智慧</a:t>
            </a:r>
            <a:r>
              <a:rPr lang="en-US" altLang="zh-TW" sz="1200" b="0" i="0" dirty="0">
                <a:solidFill>
                  <a:srgbClr val="333333"/>
                </a:solidFill>
                <a:effectLst/>
                <a:latin typeface="微軟正黑體" panose="020B0604030504040204" pitchFamily="34" charset="-120"/>
                <a:ea typeface="微軟正黑體" panose="020B0604030504040204" pitchFamily="34" charset="-120"/>
              </a:rPr>
              <a:t>14</a:t>
            </a:r>
            <a:r>
              <a:rPr lang="zh-TW" altLang="en-US" sz="1200" b="0" i="0" dirty="0">
                <a:solidFill>
                  <a:srgbClr val="333333"/>
                </a:solidFill>
                <a:effectLst/>
                <a:latin typeface="微軟正黑體" panose="020B0604030504040204" pitchFamily="34" charset="-120"/>
                <a:ea typeface="微軟正黑體" panose="020B0604030504040204" pitchFamily="34" charset="-120"/>
              </a:rPr>
              <a:t>天完勝星海</a:t>
            </a:r>
            <a:r>
              <a:rPr lang="en-US" altLang="zh-TW" sz="1200" b="0" i="0" dirty="0">
                <a:solidFill>
                  <a:srgbClr val="333333"/>
                </a:solidFill>
                <a:effectLst/>
                <a:latin typeface="微軟正黑體" panose="020B0604030504040204" pitchFamily="34" charset="-120"/>
                <a:ea typeface="微軟正黑體" panose="020B0604030504040204" pitchFamily="34" charset="-120"/>
              </a:rPr>
              <a:t>2</a:t>
            </a:r>
            <a:r>
              <a:rPr lang="zh-TW" altLang="en-US" sz="1200" b="0" i="0" dirty="0">
                <a:solidFill>
                  <a:srgbClr val="333333"/>
                </a:solidFill>
                <a:effectLst/>
                <a:latin typeface="微軟正黑體" panose="020B0604030504040204" pitchFamily="34" charset="-120"/>
                <a:ea typeface="微軟正黑體" panose="020B0604030504040204" pitchFamily="34" charset="-120"/>
              </a:rPr>
              <a:t>世界前十強玩家</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dirty="0">
                <a:latin typeface="微軟正黑體" panose="020B0604030504040204" pitchFamily="34" charset="-120"/>
                <a:ea typeface="微軟正黑體" panose="020B0604030504040204" pitchFamily="34" charset="-120"/>
              </a:rPr>
              <a:t>https://www.ithome.com.tw/news/128470</a:t>
            </a:r>
            <a:endParaRPr lang="zh-TW" altLang="en-US" sz="1200" b="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25</a:t>
            </a:fld>
            <a:endParaRPr lang="zh-TW" altLang="en-US"/>
          </a:p>
        </p:txBody>
      </p:sp>
    </p:spTree>
    <p:extLst>
      <p:ext uri="{BB962C8B-B14F-4D97-AF65-F5344CB8AC3E}">
        <p14:creationId xmlns:p14="http://schemas.microsoft.com/office/powerpoint/2010/main" val="1073059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33333"/>
                </a:solidFill>
                <a:effectLst/>
                <a:latin typeface="微軟正黑體" panose="020B0604030504040204" pitchFamily="34" charset="-120"/>
                <a:ea typeface="微軟正黑體" panose="020B0604030504040204" pitchFamily="34" charset="-120"/>
              </a:rPr>
              <a:t>Alpha</a:t>
            </a:r>
            <a:r>
              <a:rPr lang="zh-TW" altLang="en-US" b="0" i="0" dirty="0">
                <a:solidFill>
                  <a:srgbClr val="333333"/>
                </a:solidFill>
                <a:effectLst/>
                <a:latin typeface="微軟正黑體" panose="020B0604030504040204" pitchFamily="34" charset="-120"/>
                <a:ea typeface="微軟正黑體" panose="020B0604030504040204" pitchFamily="34" charset="-120"/>
              </a:rPr>
              <a:t> </a:t>
            </a:r>
            <a:r>
              <a:rPr lang="en-US" altLang="zh-TW" b="0" i="0" dirty="0">
                <a:solidFill>
                  <a:srgbClr val="333333"/>
                </a:solidFill>
                <a:effectLst/>
                <a:latin typeface="微軟正黑體" panose="020B0604030504040204" pitchFamily="34" charset="-120"/>
                <a:ea typeface="微軟正黑體" panose="020B0604030504040204" pitchFamily="34" charset="-120"/>
              </a:rPr>
              <a:t>Star</a:t>
            </a:r>
            <a:r>
              <a:rPr lang="zh-TW" altLang="en-US" b="0" i="0" dirty="0">
                <a:solidFill>
                  <a:srgbClr val="333333"/>
                </a:solidFill>
                <a:effectLst/>
                <a:latin typeface="微軟正黑體" panose="020B0604030504040204" pitchFamily="34" charset="-120"/>
                <a:ea typeface="微軟正黑體" panose="020B0604030504040204" pitchFamily="34" charset="-120"/>
              </a:rPr>
              <a:t>，已經能以深度神經網路完整遊玩星海爭霸 </a:t>
            </a:r>
            <a:r>
              <a:rPr lang="en-US" altLang="zh-TW" b="0" i="0" dirty="0">
                <a:solidFill>
                  <a:srgbClr val="333333"/>
                </a:solidFill>
                <a:effectLst/>
                <a:latin typeface="微軟正黑體" panose="020B0604030504040204" pitchFamily="34" charset="-120"/>
                <a:ea typeface="微軟正黑體" panose="020B0604030504040204" pitchFamily="34" charset="-120"/>
              </a:rPr>
              <a:t>2</a:t>
            </a:r>
            <a:r>
              <a:rPr lang="zh-TW" altLang="en-US" b="0" i="0" dirty="0">
                <a:solidFill>
                  <a:srgbClr val="333333"/>
                </a:solidFill>
                <a:effectLst/>
                <a:latin typeface="微軟正黑體" panose="020B0604030504040204" pitchFamily="34" charset="-120"/>
                <a:ea typeface="微軟正黑體" panose="020B0604030504040204" pitchFamily="34" charset="-120"/>
              </a:rPr>
              <a:t>，而且還能碾壓世界排名前十的職業玩家。</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微軟正黑體" panose="020B0604030504040204" pitchFamily="34" charset="-120"/>
                <a:ea typeface="微軟正黑體" panose="020B0604030504040204" pitchFamily="34" charset="-120"/>
              </a:rPr>
              <a:t>該神經網路透過監督式學習和增強學習，直接以原始遊戲資料進行訓練。</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第一次是與德國頂尖玩家</a:t>
            </a:r>
            <a:r>
              <a:rPr lang="en-US" altLang="zh-TW" b="0" i="0" dirty="0">
                <a:solidFill>
                  <a:srgbClr val="333333"/>
                </a:solidFill>
                <a:effectLst/>
                <a:latin typeface="微軟正黑體" panose="020B0604030504040204" pitchFamily="34" charset="-120"/>
                <a:ea typeface="微軟正黑體" panose="020B0604030504040204" pitchFamily="34" charset="-120"/>
              </a:rPr>
              <a:t>Dario Wünsch</a:t>
            </a:r>
            <a:r>
              <a:rPr lang="zh-TW" altLang="en-US" b="0" i="0" dirty="0">
                <a:solidFill>
                  <a:srgbClr val="333333"/>
                </a:solidFill>
                <a:effectLst/>
                <a:latin typeface="微軟正黑體" panose="020B0604030504040204" pitchFamily="34" charset="-120"/>
                <a:ea typeface="微軟正黑體" panose="020B0604030504040204" pitchFamily="34" charset="-120"/>
              </a:rPr>
              <a:t>（代號</a:t>
            </a:r>
            <a:r>
              <a:rPr lang="en-US" altLang="zh-TW" b="0" i="0" dirty="0">
                <a:solidFill>
                  <a:srgbClr val="333333"/>
                </a:solidFill>
                <a:effectLst/>
                <a:latin typeface="微軟正黑體" panose="020B0604030504040204" pitchFamily="34" charset="-120"/>
                <a:ea typeface="微軟正黑體" panose="020B0604030504040204" pitchFamily="34" charset="-120"/>
              </a:rPr>
              <a:t>TLO</a:t>
            </a:r>
            <a:r>
              <a:rPr lang="zh-TW" altLang="en-US" b="0" i="0" dirty="0">
                <a:solidFill>
                  <a:srgbClr val="333333"/>
                </a:solidFill>
                <a:effectLst/>
                <a:latin typeface="微軟正黑體" panose="020B0604030504040204" pitchFamily="34" charset="-120"/>
                <a:ea typeface="微軟正黑體" panose="020B0604030504040204" pitchFamily="34" charset="-120"/>
              </a:rPr>
              <a:t>）進行對戰，</a:t>
            </a:r>
            <a:r>
              <a:rPr lang="en-US" altLang="zh-TW" b="0" i="0" dirty="0">
                <a:solidFill>
                  <a:srgbClr val="333333"/>
                </a:solidFill>
                <a:effectLst/>
                <a:latin typeface="微軟正黑體" panose="020B0604030504040204" pitchFamily="34" charset="-120"/>
                <a:ea typeface="微軟正黑體" panose="020B0604030504040204" pitchFamily="34" charset="-120"/>
              </a:rPr>
              <a:t>Alpha</a:t>
            </a:r>
            <a:r>
              <a:rPr lang="zh-TW" altLang="en-US" b="0" i="0" dirty="0">
                <a:solidFill>
                  <a:srgbClr val="333333"/>
                </a:solidFill>
                <a:effectLst/>
                <a:latin typeface="微軟正黑體" panose="020B0604030504040204" pitchFamily="34" charset="-120"/>
                <a:ea typeface="微軟正黑體" panose="020B0604030504040204" pitchFamily="34" charset="-120"/>
              </a:rPr>
              <a:t> </a:t>
            </a:r>
            <a:r>
              <a:rPr lang="en-US" altLang="zh-TW" b="0" i="0" dirty="0">
                <a:solidFill>
                  <a:srgbClr val="333333"/>
                </a:solidFill>
                <a:effectLst/>
                <a:latin typeface="微軟正黑體" panose="020B0604030504040204" pitchFamily="34" charset="-120"/>
                <a:ea typeface="微軟正黑體" panose="020B0604030504040204" pitchFamily="34" charset="-120"/>
              </a:rPr>
              <a:t>Star</a:t>
            </a:r>
            <a:r>
              <a:rPr lang="zh-TW" altLang="en-US" b="0" i="0" dirty="0">
                <a:solidFill>
                  <a:srgbClr val="333333"/>
                </a:solidFill>
                <a:effectLst/>
                <a:latin typeface="微軟正黑體" panose="020B0604030504040204" pitchFamily="34" charset="-120"/>
                <a:ea typeface="微軟正黑體" panose="020B0604030504040204" pitchFamily="34" charset="-120"/>
              </a:rPr>
              <a:t>以</a:t>
            </a:r>
            <a:r>
              <a:rPr lang="en-US" altLang="zh-TW" b="0" i="0" dirty="0">
                <a:solidFill>
                  <a:srgbClr val="333333"/>
                </a:solidFill>
                <a:effectLst/>
                <a:latin typeface="微軟正黑體" panose="020B0604030504040204" pitchFamily="34" charset="-120"/>
                <a:ea typeface="微軟正黑體" panose="020B0604030504040204" pitchFamily="34" charset="-120"/>
              </a:rPr>
              <a:t>5</a:t>
            </a:r>
            <a:r>
              <a:rPr lang="zh-TW" altLang="en-US" b="0" i="0" dirty="0">
                <a:solidFill>
                  <a:srgbClr val="333333"/>
                </a:solidFill>
                <a:effectLst/>
                <a:latin typeface="微軟正黑體" panose="020B0604030504040204" pitchFamily="34" charset="-120"/>
                <a:ea typeface="微軟正黑體" panose="020B0604030504040204" pitchFamily="34" charset="-120"/>
              </a:rPr>
              <a:t>比</a:t>
            </a:r>
            <a:r>
              <a:rPr lang="en-US" altLang="zh-TW" b="0" i="0" dirty="0">
                <a:solidFill>
                  <a:srgbClr val="333333"/>
                </a:solidFill>
                <a:effectLst/>
                <a:latin typeface="微軟正黑體" panose="020B0604030504040204" pitchFamily="34" charset="-120"/>
                <a:ea typeface="微軟正黑體" panose="020B0604030504040204" pitchFamily="34" charset="-120"/>
              </a:rPr>
              <a:t>0</a:t>
            </a:r>
            <a:r>
              <a:rPr lang="zh-TW" altLang="en-US" b="0" i="0" dirty="0">
                <a:solidFill>
                  <a:srgbClr val="333333"/>
                </a:solidFill>
                <a:effectLst/>
                <a:latin typeface="微軟正黑體" panose="020B0604030504040204" pitchFamily="34" charset="-120"/>
                <a:ea typeface="微軟正黑體" panose="020B0604030504040204" pitchFamily="34" charset="-120"/>
              </a:rPr>
              <a:t>贏得了比賽。</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第二次則是與世界排名前十強的職業神族玩家</a:t>
            </a:r>
            <a:r>
              <a:rPr lang="en-US" altLang="zh-TW" b="0" i="0" dirty="0">
                <a:solidFill>
                  <a:srgbClr val="333333"/>
                </a:solidFill>
                <a:effectLst/>
                <a:latin typeface="微軟正黑體" panose="020B0604030504040204" pitchFamily="34" charset="-120"/>
                <a:ea typeface="微軟正黑體" panose="020B0604030504040204" pitchFamily="34" charset="-120"/>
              </a:rPr>
              <a:t>Grzegorz Komincz</a:t>
            </a:r>
            <a:r>
              <a:rPr lang="zh-TW" altLang="en-US" b="0" i="0" dirty="0">
                <a:solidFill>
                  <a:srgbClr val="333333"/>
                </a:solidFill>
                <a:effectLst/>
                <a:latin typeface="微軟正黑體" panose="020B0604030504040204" pitchFamily="34" charset="-120"/>
                <a:ea typeface="微軟正黑體" panose="020B0604030504040204" pitchFamily="34" charset="-120"/>
              </a:rPr>
              <a:t>（代號</a:t>
            </a:r>
            <a:r>
              <a:rPr lang="en-US" altLang="zh-TW" b="0" i="0" dirty="0">
                <a:solidFill>
                  <a:srgbClr val="333333"/>
                </a:solidFill>
                <a:effectLst/>
                <a:latin typeface="微軟正黑體" panose="020B0604030504040204" pitchFamily="34" charset="-120"/>
                <a:ea typeface="微軟正黑體" panose="020B0604030504040204" pitchFamily="34" charset="-120"/>
              </a:rPr>
              <a:t>MaNa</a:t>
            </a:r>
            <a:r>
              <a:rPr lang="zh-TW" altLang="en-US" b="0" i="0" dirty="0">
                <a:solidFill>
                  <a:srgbClr val="333333"/>
                </a:solidFill>
                <a:effectLst/>
                <a:latin typeface="微軟正黑體" panose="020B0604030504040204" pitchFamily="34" charset="-120"/>
                <a:ea typeface="微軟正黑體" panose="020B0604030504040204" pitchFamily="34" charset="-120"/>
              </a:rPr>
              <a:t>）進行對戰，依然以</a:t>
            </a:r>
            <a:r>
              <a:rPr lang="en-US" altLang="zh-TW" b="0" i="0" dirty="0">
                <a:solidFill>
                  <a:srgbClr val="333333"/>
                </a:solidFill>
                <a:effectLst/>
                <a:latin typeface="微軟正黑體" panose="020B0604030504040204" pitchFamily="34" charset="-120"/>
                <a:ea typeface="微軟正黑體" panose="020B0604030504040204" pitchFamily="34" charset="-120"/>
              </a:rPr>
              <a:t>5</a:t>
            </a:r>
            <a:r>
              <a:rPr lang="zh-TW" altLang="en-US" b="0" i="0" dirty="0">
                <a:solidFill>
                  <a:srgbClr val="333333"/>
                </a:solidFill>
                <a:effectLst/>
                <a:latin typeface="微軟正黑體" panose="020B0604030504040204" pitchFamily="34" charset="-120"/>
                <a:ea typeface="微軟正黑體" panose="020B0604030504040204" pitchFamily="34" charset="-120"/>
              </a:rPr>
              <a:t>比</a:t>
            </a:r>
            <a:r>
              <a:rPr lang="en-US" altLang="zh-TW" b="0" i="0" dirty="0">
                <a:solidFill>
                  <a:srgbClr val="333333"/>
                </a:solidFill>
                <a:effectLst/>
                <a:latin typeface="微軟正黑體" panose="020B0604030504040204" pitchFamily="34" charset="-120"/>
                <a:ea typeface="微軟正黑體" panose="020B0604030504040204" pitchFamily="34" charset="-120"/>
              </a:rPr>
              <a:t>0</a:t>
            </a:r>
            <a:r>
              <a:rPr lang="zh-TW" altLang="en-US" b="0" i="0" dirty="0">
                <a:solidFill>
                  <a:srgbClr val="333333"/>
                </a:solidFill>
                <a:effectLst/>
                <a:latin typeface="微軟正黑體" panose="020B0604030504040204" pitchFamily="34" charset="-120"/>
                <a:ea typeface="微軟正黑體" panose="020B0604030504040204" pitchFamily="34" charset="-120"/>
              </a:rPr>
              <a:t>取得完勝。</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333333"/>
                </a:solidFill>
                <a:effectLst/>
                <a:latin typeface="微軟正黑體" panose="020B0604030504040204" pitchFamily="34" charset="-120"/>
                <a:ea typeface="微軟正黑體" panose="020B0604030504040204" pitchFamily="34" charset="-120"/>
              </a:rPr>
              <a:t>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333333"/>
                </a:solidFill>
                <a:effectLst/>
                <a:latin typeface="微軟正黑體" panose="020B0604030504040204" pitchFamily="34" charset="-120"/>
                <a:ea typeface="微軟正黑體" panose="020B0604030504040204" pitchFamily="34" charset="-120"/>
              </a:rPr>
              <a:t>Deepmind</a:t>
            </a:r>
            <a:r>
              <a:rPr lang="zh-TW" altLang="en-US" sz="1200" b="0" i="0" dirty="0">
                <a:solidFill>
                  <a:srgbClr val="333333"/>
                </a:solidFill>
                <a:effectLst/>
                <a:latin typeface="微軟正黑體" panose="020B0604030504040204" pitchFamily="34" charset="-120"/>
                <a:ea typeface="微軟正黑體" panose="020B0604030504040204" pitchFamily="34" charset="-120"/>
              </a:rPr>
              <a:t>訓練人工智慧</a:t>
            </a:r>
            <a:r>
              <a:rPr lang="en-US" altLang="zh-TW" sz="1200" b="0" i="0" dirty="0">
                <a:solidFill>
                  <a:srgbClr val="333333"/>
                </a:solidFill>
                <a:effectLst/>
                <a:latin typeface="微軟正黑體" panose="020B0604030504040204" pitchFamily="34" charset="-120"/>
                <a:ea typeface="微軟正黑體" panose="020B0604030504040204" pitchFamily="34" charset="-120"/>
              </a:rPr>
              <a:t>14</a:t>
            </a:r>
            <a:r>
              <a:rPr lang="zh-TW" altLang="en-US" sz="1200" b="0" i="0" dirty="0">
                <a:solidFill>
                  <a:srgbClr val="333333"/>
                </a:solidFill>
                <a:effectLst/>
                <a:latin typeface="微軟正黑體" panose="020B0604030504040204" pitchFamily="34" charset="-120"/>
                <a:ea typeface="微軟正黑體" panose="020B0604030504040204" pitchFamily="34" charset="-120"/>
              </a:rPr>
              <a:t>天完勝星海</a:t>
            </a:r>
            <a:r>
              <a:rPr lang="en-US" altLang="zh-TW" sz="1200" b="0" i="0" dirty="0">
                <a:solidFill>
                  <a:srgbClr val="333333"/>
                </a:solidFill>
                <a:effectLst/>
                <a:latin typeface="微軟正黑體" panose="020B0604030504040204" pitchFamily="34" charset="-120"/>
                <a:ea typeface="微軟正黑體" panose="020B0604030504040204" pitchFamily="34" charset="-120"/>
              </a:rPr>
              <a:t>2</a:t>
            </a:r>
            <a:r>
              <a:rPr lang="zh-TW" altLang="en-US" sz="1200" b="0" i="0" dirty="0">
                <a:solidFill>
                  <a:srgbClr val="333333"/>
                </a:solidFill>
                <a:effectLst/>
                <a:latin typeface="微軟正黑體" panose="020B0604030504040204" pitchFamily="34" charset="-120"/>
                <a:ea typeface="微軟正黑體" panose="020B0604030504040204" pitchFamily="34" charset="-120"/>
              </a:rPr>
              <a:t>世界前十強玩家</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dirty="0">
                <a:latin typeface="微軟正黑體" panose="020B0604030504040204" pitchFamily="34" charset="-120"/>
                <a:ea typeface="微軟正黑體" panose="020B0604030504040204" pitchFamily="34" charset="-120"/>
              </a:rPr>
              <a:t>https://www.ithome.com.tw/news/128470</a:t>
            </a:r>
            <a:endParaRPr lang="zh-TW" altLang="en-US" sz="1200" b="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26</a:t>
            </a:fld>
            <a:endParaRPr lang="zh-TW" altLang="en-US"/>
          </a:p>
        </p:txBody>
      </p:sp>
    </p:spTree>
    <p:extLst>
      <p:ext uri="{BB962C8B-B14F-4D97-AF65-F5344CB8AC3E}">
        <p14:creationId xmlns:p14="http://schemas.microsoft.com/office/powerpoint/2010/main" val="4157795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The 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 Agents are initially trained from human game replays, and then trained against other competitors in the league. At each iteration, new competitors are branched, original competitors are frozen, and the matchmaking probabilities and hyperparameters determining the learning objective for each agent may be adapted, increasing the difficulty while preserving diversity. The parameters of the agent are updated by reinforcement learning from the game outcomes against competitors. The final agent is sampled (without replacement) from the Nash distribution of the league.</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0" indent="0">
              <a:buFont typeface="+mj-lt"/>
              <a:buNone/>
            </a:pP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訓練策略</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的初始訓練策略與早期 </a:t>
            </a: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相同，</a:t>
            </a:r>
            <a:br>
              <a:rPr lang="en-US" altLang="zh-TW" sz="1200"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研究員首先用人類比賽的 </a:t>
            </a:r>
            <a:r>
              <a:rPr lang="en-US" altLang="zh-TW" sz="1200" dirty="0">
                <a:latin typeface="微軟正黑體" panose="020B0604030504040204" pitchFamily="34" charset="-120"/>
                <a:ea typeface="微軟正黑體" panose="020B0604030504040204" pitchFamily="34" charset="-120"/>
              </a:rPr>
              <a:t>replay </a:t>
            </a:r>
            <a:r>
              <a:rPr lang="zh-TW" altLang="en-US" sz="1200" dirty="0">
                <a:latin typeface="微軟正黑體" panose="020B0604030504040204" pitchFamily="34" charset="-120"/>
                <a:ea typeface="微軟正黑體" panose="020B0604030504040204" pitchFamily="34" charset="-120"/>
              </a:rPr>
              <a:t>監督學習訓練模型，以模仿學習的思路讓模型快速學到高級玩家在星海天梯使用的基礎策略和微操作。這時的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就能以 </a:t>
            </a:r>
            <a:r>
              <a:rPr lang="en-US" altLang="zh-TW" sz="1200" dirty="0">
                <a:latin typeface="微軟正黑體" panose="020B0604030504040204" pitchFamily="34" charset="-120"/>
                <a:ea typeface="微軟正黑體" panose="020B0604030504040204" pitchFamily="34" charset="-120"/>
              </a:rPr>
              <a:t>95% </a:t>
            </a:r>
            <a:r>
              <a:rPr lang="zh-TW" altLang="en-US" sz="1200" dirty="0">
                <a:latin typeface="微軟正黑體" panose="020B0604030504040204" pitchFamily="34" charset="-120"/>
                <a:ea typeface="微軟正黑體" panose="020B0604030504040204" pitchFamily="34" charset="-120"/>
              </a:rPr>
              <a:t>的勝率打敗</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 </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內建的「精英」等級 </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下面當然就是強化學習的自我對弈、繼續提升水準階段了，這也是和 </a:t>
            </a: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的訓練策略不同的地方。</a:t>
            </a:r>
            <a:br>
              <a:rPr lang="en-US" altLang="zh-TW" sz="1200"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自我對弈階段的棋局是由所有之前更新過程的表現最好版本生成，也就是說每時刻都有一個「最好的版本」，也不斷搜尋比前輩還好的版本替換。</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但對</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研究員認為不同的優秀策略之間可相互剋補，沒有哪個策略可完勝其他策略。所以這次他們分別更新、記錄許多不同版本的網路（合稱為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用人類資料初始訓練後，繼續進行多輪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 </a:t>
            </a:r>
            <a:r>
              <a:rPr lang="zh-TW" altLang="en-US" sz="1200" dirty="0">
                <a:latin typeface="微軟正黑體" panose="020B0604030504040204" pitchFamily="34" charset="-120"/>
                <a:ea typeface="微軟正黑體" panose="020B0604030504040204" pitchFamily="34" charset="-120"/>
              </a:rPr>
              <a:t>自我對戰，每輪都會在之前數個較強的版本基礎上分叉；分叉前的版本會固定參數保留下來，一直參與後續多輪自我對戰；不同版本也可能會安排不同對戰策略和學習目標。這樣不斷提升網路水準、提高對戰難度的同時，也保留足夠多樣性。根據每輪自我對戰的結果，每個網路參數都會更新；這種做法來自群體強化學習的想法，保證持續穩定的表現提升，且很新的版本也不會「忘記」如何擊敗很早的版本。</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多輪自我對戰結束後，研究人員會以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 </a:t>
            </a:r>
            <a:r>
              <a:rPr lang="zh-TW" altLang="en-US" sz="1200" dirty="0">
                <a:latin typeface="微軟正黑體" panose="020B0604030504040204" pitchFamily="34" charset="-120"/>
                <a:ea typeface="微軟正黑體" panose="020B0604030504040204" pitchFamily="34" charset="-120"/>
              </a:rPr>
              <a:t>的 </a:t>
            </a:r>
            <a:r>
              <a:rPr lang="en-US" altLang="zh-TW" sz="1200" dirty="0">
                <a:latin typeface="微軟正黑體" panose="020B0604030504040204" pitchFamily="34" charset="-120"/>
                <a:ea typeface="微軟正黑體" panose="020B0604030504040204" pitchFamily="34" charset="-120"/>
              </a:rPr>
              <a:t>Nash </a:t>
            </a:r>
            <a:r>
              <a:rPr lang="zh-TW" altLang="en-US" sz="1200" dirty="0">
                <a:latin typeface="微軟正黑體" panose="020B0604030504040204" pitchFamily="34" charset="-120"/>
                <a:ea typeface="微軟正黑體" panose="020B0604030504040204" pitchFamily="34" charset="-120"/>
              </a:rPr>
              <a:t>分散取樣出一個版本，當作訓練結束後最終得到的 </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。這做法可得到已發現的多種策略綜合最優解。</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 </a:t>
            </a:r>
            <a:r>
              <a:rPr lang="en-US" altLang="zh-TW" b="0" i="0" dirty="0">
                <a:solidFill>
                  <a:srgbClr val="444444"/>
                </a:solidFill>
                <a:effectLst/>
                <a:latin typeface="微軟正黑體" panose="020B0604030504040204" pitchFamily="34" charset="-120"/>
                <a:ea typeface="微軟正黑體" panose="020B0604030504040204" pitchFamily="34" charset="-120"/>
              </a:rPr>
              <a:t>Alpha</a:t>
            </a:r>
            <a:r>
              <a:rPr lang="zh-TW" altLang="en-US" b="0" i="0" dirty="0">
                <a:solidFill>
                  <a:srgbClr val="444444"/>
                </a:solidFill>
                <a:effectLst/>
                <a:latin typeface="微軟正黑體" panose="020B0604030504040204" pitchFamily="34" charset="-120"/>
                <a:ea typeface="微軟正黑體" panose="020B0604030504040204" pitchFamily="34" charset="-120"/>
              </a:rPr>
              <a:t> </a:t>
            </a:r>
            <a:r>
              <a:rPr lang="en-US" altLang="zh-TW" b="0" i="0" dirty="0">
                <a:solidFill>
                  <a:srgbClr val="444444"/>
                </a:solidFill>
                <a:effectLst/>
                <a:latin typeface="微軟正黑體" panose="020B0604030504040204" pitchFamily="34" charset="-120"/>
                <a:ea typeface="微軟正黑體" panose="020B0604030504040204" pitchFamily="34" charset="-120"/>
              </a:rPr>
              <a:t>Star League</a:t>
            </a:r>
            <a:r>
              <a:rPr lang="zh-TW" altLang="en-US" b="0" i="0" dirty="0">
                <a:solidFill>
                  <a:srgbClr val="444444"/>
                </a:solidFill>
                <a:effectLst/>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a:t>
            </a:r>
            <a:r>
              <a:rPr lang="zh-TW" altLang="en-US" b="0" i="0" dirty="0">
                <a:solidFill>
                  <a:srgbClr val="444444"/>
                </a:solidFill>
                <a:effectLst/>
                <a:latin typeface="微軟正黑體" panose="020B0604030504040204" pitchFamily="34" charset="-120"/>
                <a:ea typeface="微軟正黑體" panose="020B0604030504040204" pitchFamily="34" charset="-120"/>
              </a:rPr>
              <a:t> </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雖然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和圍棋 </a:t>
            </a:r>
            <a:r>
              <a:rPr lang="en-US" altLang="zh-TW" sz="1200" dirty="0">
                <a:latin typeface="微軟正黑體" panose="020B0604030504040204" pitchFamily="34" charset="-120"/>
                <a:ea typeface="微軟正黑體" panose="020B0604030504040204" pitchFamily="34" charset="-120"/>
              </a:rPr>
              <a:t>AI AlphaGo </a:t>
            </a:r>
            <a:r>
              <a:rPr lang="zh-TW" altLang="en-US" sz="1200" dirty="0">
                <a:latin typeface="微軟正黑體" panose="020B0604030504040204" pitchFamily="34" charset="-120"/>
                <a:ea typeface="微軟正黑體" panose="020B0604030504040204" pitchFamily="34" charset="-120"/>
              </a:rPr>
              <a:t>一樣都是以自我對局為重要的訓練策略，但在</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 </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，策略遺忘和互相剋制更明顯，並沒有某個策略可穩定勝過所有策略，所以繼續使用簡單的自我對局學習，會讓智慧體陷入不同策略間游移但停滯不前。</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為了解決這個問題，</a:t>
            </a: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採用群體強化學習的訓練策略（</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a:t>
            </a:r>
            <a:r>
              <a:rPr lang="zh-TW" altLang="en-US" sz="1200" dirty="0">
                <a:latin typeface="微軟正黑體" panose="020B0604030504040204" pitchFamily="34" charset="-120"/>
                <a:ea typeface="微軟正黑體" panose="020B0604030504040204" pitchFamily="34" charset="-120"/>
              </a:rPr>
              <a:t>），用一個群體許多不同個體各自演進來儲存並持續最佳化不同的遊戲策略。</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Mastering the real-time strategy game StarCraft II</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https://www.deepmind.com/blog/alphastar-mastering-the-real-time-strategy-game-starcraft-ii</a:t>
            </a: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多圖詳解 </a:t>
            </a: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的超人類水準</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https://technews.tw/2019/01/25/alphastar-mastering-the-real-time-strategy-game-starcraft-ii/</a:t>
            </a: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血虐人類玩家，</a:t>
            </a:r>
            <a:r>
              <a:rPr lang="en-US" altLang="zh-TW" sz="1200" dirty="0">
                <a:latin typeface="微軟正黑體" panose="020B0604030504040204" pitchFamily="34" charset="-120"/>
                <a:ea typeface="微軟正黑體" panose="020B0604030504040204" pitchFamily="34" charset="-120"/>
              </a:rPr>
              <a:t>DeepMind《</a:t>
            </a:r>
            <a:r>
              <a:rPr lang="zh-TW" altLang="en-US" sz="1200" dirty="0">
                <a:latin typeface="微軟正黑體" panose="020B0604030504040204" pitchFamily="34" charset="-120"/>
                <a:ea typeface="微軟正黑體" panose="020B0604030504040204" pitchFamily="34" charset="-120"/>
              </a:rPr>
              <a:t>星海爭霸 </a:t>
            </a:r>
            <a:r>
              <a:rPr lang="en-US" altLang="zh-TW" sz="1200" dirty="0">
                <a:latin typeface="微軟正黑體" panose="020B0604030504040204" pitchFamily="34" charset="-120"/>
                <a:ea typeface="微軟正黑體" panose="020B0604030504040204" pitchFamily="34" charset="-120"/>
              </a:rPr>
              <a:t>2》AI </a:t>
            </a:r>
            <a:r>
              <a:rPr lang="zh-TW" altLang="en-US" sz="1200" dirty="0">
                <a:latin typeface="微軟正黑體" panose="020B0604030504040204" pitchFamily="34" charset="-120"/>
                <a:ea typeface="微軟正黑體" panose="020B0604030504040204" pitchFamily="34" charset="-120"/>
              </a:rPr>
              <a:t>現身知名期刊</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https://technews.tw/2019/11/05/alphastar-grandmaster-level-in-starcraft-ii-using-multi-agent-reinforcement-learning/</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27</a:t>
            </a:fld>
            <a:endParaRPr lang="zh-TW" altLang="en-US"/>
          </a:p>
        </p:txBody>
      </p:sp>
    </p:spTree>
    <p:extLst>
      <p:ext uri="{BB962C8B-B14F-4D97-AF65-F5344CB8AC3E}">
        <p14:creationId xmlns:p14="http://schemas.microsoft.com/office/powerpoint/2010/main" val="4110130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cs typeface="Calibri" panose="020F0502020204030204" pitchFamily="34" charset="0"/>
              </a:rPr>
              <a:t>電玩遊戲可視為真實世界的模擬，透過在遊戲環境大量練習，</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較有機會發展出應對各類問題的能力，例如在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表現較弱的「長期規劃」、「合作」等方面加強訓練，以此進展到真實世界的應用。</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dirty="0">
                <a:latin typeface="微軟正黑體" panose="020B0604030504040204" pitchFamily="34" charset="-120"/>
                <a:ea typeface="微軟正黑體" panose="020B0604030504040204" pitchFamily="34" charset="-120"/>
                <a:cs typeface="Calibri" panose="020F0502020204030204" pitchFamily="34" charset="0"/>
              </a:rPr>
              <a:t>目前吳毅成也正致力將虛擬環境的技術，整合至真實世界的應用，而實體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DRL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應用領域就是他鎖定的下個目標。</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dirty="0">
                <a:latin typeface="微軟正黑體" panose="020B0604030504040204" pitchFamily="34" charset="-120"/>
                <a:ea typeface="微軟正黑體" panose="020B0604030504040204" pitchFamily="34" charset="-120"/>
                <a:cs typeface="Calibri" panose="020F0502020204030204" pitchFamily="34" charset="0"/>
              </a:rPr>
              <a:t>吳毅成團隊以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TORCS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The Open Racing Car Simulator</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）訓練電玩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latin typeface="微軟正黑體" panose="020B0604030504040204" pitchFamily="34" charset="-120"/>
                <a:ea typeface="微軟正黑體" panose="020B0604030504040204" pitchFamily="34" charset="-120"/>
                <a:cs typeface="Calibri" panose="020F0502020204030204" pitchFamily="34" charset="0"/>
              </a:rPr>
              <a:t>TORCS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為開源的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3D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賽車遊戲模擬器，可當作普通賽車遊戲和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研究平台。</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cs typeface="Calibri" panose="020F0502020204030204" pitchFamily="34" charset="0"/>
              </a:rPr>
              <a:t>以遊戲公司的立場來看，</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可扮演陪玩角色，當遇上組隊人數不足、新手需要陪練等狀況時，</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能根據玩家需求及時支援，同時引導玩家在挑戰其他玩法，因此電玩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的強度必須夠強，才不會因為玩太差讓玩家覺得無趣。</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cs typeface="Calibri" panose="020F0502020204030204" pitchFamily="34" charset="0"/>
              </a:rPr>
              <a:t>除了強度夠強，</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的行為還要「合理」才行。所謂的合理即是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的表現要像人類，包含移動方式、速度、平衡等方面，不會讓玩家覺得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行為怪異。另外從遊戲品質的角度來看，許多遊戲公司可能上架後才發現系統設計有瑕疵，如果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能在遊戲釋出前先協助偵測弱點，對公司整體經營將有很大幫助。</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dirty="0">
                <a:latin typeface="微軟正黑體" panose="020B0604030504040204" pitchFamily="34" charset="-120"/>
                <a:ea typeface="微軟正黑體" panose="020B0604030504040204" pitchFamily="34" charset="-120"/>
                <a:cs typeface="Calibri" panose="020F0502020204030204" pitchFamily="34" charset="0"/>
              </a:rPr>
              <a:t>目前吳毅成團隊正在與遊戲公司合作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訓練技術，未來可滿足如擬人化、具備多種強度、多變行為等遊戲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需求，以及協助開發者進行遊戲弱點偵測，將能有效降低遊戲公司開發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的門檻與資金，提升台灣遊戲產業。</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latin typeface="微軟正黑體" panose="020B0604030504040204" pitchFamily="34" charset="-120"/>
                <a:ea typeface="微軟正黑體" panose="020B0604030504040204" pitchFamily="34" charset="-120"/>
                <a:cs typeface="Calibri" panose="020F0502020204030204" pitchFamily="34" charset="0"/>
              </a:rPr>
              <a:t>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從圍棋到電玩，</a:t>
            </a:r>
            <a:r>
              <a:rPr lang="en-US" altLang="zh-TW"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AI </a:t>
            </a:r>
            <a:r>
              <a:rPr lang="zh-TW" altLang="en-US"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將如何走入真實世界？交大資工系吳毅成教授從 </a:t>
            </a:r>
            <a:r>
              <a:rPr lang="en-US" altLang="zh-TW"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AlphaGo </a:t>
            </a:r>
            <a:r>
              <a:rPr lang="zh-TW" altLang="en-US"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談起</a:t>
            </a:r>
          </a:p>
          <a:p>
            <a:r>
              <a:rPr lang="en-US" altLang="zh-TW" dirty="0">
                <a:latin typeface="微軟正黑體" panose="020B0604030504040204" pitchFamily="34" charset="-120"/>
                <a:ea typeface="微軟正黑體" panose="020B0604030504040204" pitchFamily="34" charset="-120"/>
                <a:cs typeface="Calibri" panose="020F0502020204030204" pitchFamily="34" charset="0"/>
              </a:rPr>
              <a:t>https://technews.tw/2020/05/22/ai-three-types-of-drl/</a:t>
            </a:r>
            <a:endParaRPr lang="zh-TW" altLang="en-US" dirty="0">
              <a:latin typeface="微軟正黑體" panose="020B0604030504040204" pitchFamily="34" charset="-120"/>
              <a:ea typeface="微軟正黑體" panose="020B0604030504040204" pitchFamily="34" charset="-120"/>
              <a:cs typeface="Calibri" panose="020F0502020204030204" pitchFamily="34" charset="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28</a:t>
            </a:fld>
            <a:endParaRPr lang="zh-TW" altLang="en-US"/>
          </a:p>
        </p:txBody>
      </p:sp>
    </p:spTree>
    <p:extLst>
      <p:ext uri="{BB962C8B-B14F-4D97-AF65-F5344CB8AC3E}">
        <p14:creationId xmlns:p14="http://schemas.microsoft.com/office/powerpoint/2010/main" val="901072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&lt;</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結論</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&gt;</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 人類會被</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取代嗎？</a:t>
            </a:r>
            <a:endPar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弱人工智慧不具備自我意識、不具備理解問題、也不具備思考、計畫解決問題的能力。</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在本質上與微軟的</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Cortana</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或</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iPhone</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的</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Siri</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其實差別只是專精在下圍棋罷了，並沒有多出什麼思考機制。</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 </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的架構，只能解特定問題，並不是泛用性的智慧，因此並無跟一般人腦競爭的問題。倒是這種架構可以應用在許多領域。</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我們可以透過人工智慧，更理解圍棋的優點，享受圍棋帶來的快樂。</a:t>
            </a:r>
            <a:br>
              <a:rPr lang="en-US" altLang="zh-TW"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b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發明 </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，並不是為了贏取圍棋比賽，是想為測試人工智慧演算法建利一個有效的平台，最終目的是把這些演算法應用到真實的世界中，為社會所服務。</a:t>
            </a:r>
            <a:endParaRPr lang="en-US" altLang="zh-TW"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以圍棋龐大的複雜度來說，現在不管是人類或電腦目前在圍棋的表現，距離完美都還差得遠呢！在追求圍棋的神之一手的角度來看，圍棋與電腦圍棋的研究將是無止境的。</a:t>
            </a:r>
            <a:endParaRPr lang="en-US" altLang="zh-TW"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當弱人工智慧的發展進入到成本降低可商業化的時候，大家與其關心人工智慧會不會統治地球，還不如先關心自己的工作技能會不會被電腦取代來實際些吧。</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29</a:t>
            </a:fld>
            <a:endParaRPr lang="zh-TW" altLang="en-US"/>
          </a:p>
        </p:txBody>
      </p:sp>
    </p:spTree>
    <p:extLst>
      <p:ext uri="{BB962C8B-B14F-4D97-AF65-F5344CB8AC3E}">
        <p14:creationId xmlns:p14="http://schemas.microsoft.com/office/powerpoint/2010/main" val="394986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第一篇：什麼是</a:t>
            </a:r>
            <a:r>
              <a:rPr lang="en-US" altLang="zh-TW" dirty="0">
                <a:latin typeface="微軟正黑體" panose="020B0604030504040204" pitchFamily="34" charset="-120"/>
                <a:ea typeface="微軟正黑體" panose="020B0604030504040204" pitchFamily="34" charset="-120"/>
              </a:rPr>
              <a:t>AlphaGo</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3</a:t>
            </a:fld>
            <a:endParaRPr lang="zh-TW" altLang="en-US"/>
          </a:p>
        </p:txBody>
      </p:sp>
    </p:spTree>
    <p:extLst>
      <p:ext uri="{BB962C8B-B14F-4D97-AF65-F5344CB8AC3E}">
        <p14:creationId xmlns:p14="http://schemas.microsoft.com/office/powerpoint/2010/main" val="275633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微軟正黑體" panose="020B0604030504040204" pitchFamily="34" charset="-120"/>
                <a:ea typeface="微軟正黑體" panose="020B0604030504040204" pitchFamily="34" charset="-120"/>
              </a:rPr>
              <a:t>榮耀</a:t>
            </a:r>
            <a:r>
              <a:rPr lang="zh-TW" altLang="en-US" sz="1200">
                <a:latin typeface="微軟正黑體" panose="020B0604030504040204" pitchFamily="34" charset="-120"/>
                <a:ea typeface="微軟正黑體" panose="020B0604030504040204" pitchFamily="34" charset="-120"/>
              </a:rPr>
              <a:t>歸神，阿們！</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30</a:t>
            </a:fld>
            <a:endParaRPr lang="zh-TW" altLang="en-US"/>
          </a:p>
        </p:txBody>
      </p:sp>
    </p:spTree>
    <p:extLst>
      <p:ext uri="{BB962C8B-B14F-4D97-AF65-F5344CB8AC3E}">
        <p14:creationId xmlns:p14="http://schemas.microsoft.com/office/powerpoint/2010/main" val="332332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4</a:t>
            </a:fld>
            <a:endParaRPr lang="zh-TW" altLang="en-US"/>
          </a:p>
        </p:txBody>
      </p:sp>
    </p:spTree>
    <p:extLst>
      <p:ext uri="{BB962C8B-B14F-4D97-AF65-F5344CB8AC3E}">
        <p14:creationId xmlns:p14="http://schemas.microsoft.com/office/powerpoint/2010/main" val="118467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5</a:t>
            </a:fld>
            <a:endParaRPr lang="zh-TW" altLang="en-US"/>
          </a:p>
        </p:txBody>
      </p:sp>
    </p:spTree>
    <p:extLst>
      <p:ext uri="{BB962C8B-B14F-4D97-AF65-F5344CB8AC3E}">
        <p14:creationId xmlns:p14="http://schemas.microsoft.com/office/powerpoint/2010/main" val="379932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dirty="0">
                <a:solidFill>
                  <a:srgbClr val="0F0F0F"/>
                </a:solidFill>
                <a:effectLst/>
                <a:latin typeface="微軟正黑體" panose="020B0604030504040204" pitchFamily="34" charset="-120"/>
                <a:ea typeface="微軟正黑體" panose="020B0604030504040204" pitchFamily="34" charset="-120"/>
              </a:rPr>
              <a:t>《AlphaGo</a:t>
            </a:r>
            <a:r>
              <a:rPr lang="zh-TW" altLang="en-US" sz="1200" b="1" i="0" dirty="0">
                <a:solidFill>
                  <a:srgbClr val="0F0F0F"/>
                </a:solidFill>
                <a:effectLst/>
                <a:latin typeface="微軟正黑體" panose="020B0604030504040204" pitchFamily="34" charset="-120"/>
                <a:ea typeface="微軟正黑體" panose="020B0604030504040204" pitchFamily="34" charset="-120"/>
              </a:rPr>
              <a:t>世紀對決</a:t>
            </a:r>
            <a:r>
              <a:rPr lang="en-US" altLang="zh-TW" sz="1200" b="1" i="0" dirty="0">
                <a:solidFill>
                  <a:srgbClr val="0F0F0F"/>
                </a:solidFill>
                <a:effectLst/>
                <a:latin typeface="微軟正黑體" panose="020B0604030504040204" pitchFamily="34" charset="-120"/>
                <a:ea typeface="微軟正黑體" panose="020B0604030504040204" pitchFamily="34" charset="-120"/>
              </a:rPr>
              <a:t>》</a:t>
            </a:r>
            <a:r>
              <a:rPr lang="zh-TW" altLang="en-US" sz="1200" b="1" i="0" dirty="0">
                <a:solidFill>
                  <a:srgbClr val="0F0F0F"/>
                </a:solidFill>
                <a:effectLst/>
                <a:latin typeface="微軟正黑體" panose="020B0604030504040204" pitchFamily="34" charset="-120"/>
                <a:ea typeface="微軟正黑體" panose="020B0604030504040204" pitchFamily="34" charset="-120"/>
              </a:rPr>
              <a:t>預告片</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https://www.youtube.com/watch?v=KeWOIbxET94&amp;t=3s</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6</a:t>
            </a:fld>
            <a:endParaRPr lang="zh-TW" altLang="en-US"/>
          </a:p>
        </p:txBody>
      </p:sp>
    </p:spTree>
    <p:extLst>
      <p:ext uri="{BB962C8B-B14F-4D97-AF65-F5344CB8AC3E}">
        <p14:creationId xmlns:p14="http://schemas.microsoft.com/office/powerpoint/2010/main" val="65384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用了什麼方法</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過去是否也有能下棋的</a:t>
            </a:r>
            <a:r>
              <a:rPr lang="en-US" altLang="zh-TW" dirty="0">
                <a:latin typeface="微軟正黑體" panose="020B0604030504040204" pitchFamily="34" charset="-120"/>
                <a:ea typeface="微軟正黑體" panose="020B0604030504040204" pitchFamily="34" charset="-120"/>
              </a:rPr>
              <a:t>AI</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為什麼</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會造成如此大的迴響</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用了什麼技術？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2016 </a:t>
            </a:r>
            <a:r>
              <a:rPr lang="zh-TW" altLang="en-US" dirty="0">
                <a:latin typeface="微軟正黑體" panose="020B0604030504040204" pitchFamily="34" charset="-120"/>
                <a:ea typeface="微軟正黑體" panose="020B0604030504040204" pitchFamily="34" charset="-120"/>
              </a:rPr>
              <a:t>年 </a:t>
            </a:r>
            <a:r>
              <a:rPr lang="en-US" altLang="zh-TW" dirty="0">
                <a:latin typeface="微軟正黑體" panose="020B0604030504040204" pitchFamily="34" charset="-120"/>
                <a:ea typeface="微軟正黑體" panose="020B0604030504040204" pitchFamily="34" charset="-120"/>
              </a:rPr>
              <a:t>AlphaGo </a:t>
            </a:r>
            <a:r>
              <a:rPr lang="zh-TW" altLang="en-US" dirty="0">
                <a:latin typeface="微軟正黑體" panose="020B0604030504040204" pitchFamily="34" charset="-120"/>
                <a:ea typeface="微軟正黑體" panose="020B0604030504040204" pitchFamily="34" charset="-120"/>
              </a:rPr>
              <a:t>結合兩種技術（</a:t>
            </a:r>
            <a:r>
              <a:rPr lang="en-US" altLang="zh-TW" dirty="0">
                <a:latin typeface="微軟正黑體" panose="020B0604030504040204" pitchFamily="34" charset="-120"/>
                <a:ea typeface="微軟正黑體" panose="020B0604030504040204" pitchFamily="34" charset="-120"/>
              </a:rPr>
              <a:t>DL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RL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DRL</a:t>
            </a:r>
            <a:r>
              <a:rPr lang="zh-TW" altLang="en-US" dirty="0">
                <a:latin typeface="微軟正黑體" panose="020B0604030504040204" pitchFamily="34" charset="-120"/>
                <a:ea typeface="微軟正黑體" panose="020B0604030504040204" pitchFamily="34" charset="-120"/>
              </a:rPr>
              <a:t>），先利用深度學習技術分析與模仿人類棋譜，判別棋型與局勢優劣，而後再加入強化式學習的訓練，並結合重要的強化式學習方法──蒙地卡羅樹搜尋法創新招數，因此獲致打敗世界最強職業棋士的重大成果。</a:t>
            </a: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深度強化式學習（</a:t>
            </a:r>
            <a:r>
              <a:rPr lang="en-US" altLang="zh-TW" dirty="0">
                <a:latin typeface="微軟正黑體" panose="020B0604030504040204" pitchFamily="34" charset="-120"/>
                <a:ea typeface="微軟正黑體" panose="020B0604030504040204" pitchFamily="34" charset="-120"/>
              </a:rPr>
              <a:t>Deep Reinforcement Learning</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DRL</a:t>
            </a:r>
            <a:r>
              <a:rPr lang="zh-TW" altLang="en-US" dirty="0">
                <a:latin typeface="微軟正黑體" panose="020B0604030504040204" pitchFamily="34" charset="-120"/>
                <a:ea typeface="微軟正黑體" panose="020B0604030504040204" pitchFamily="34" charset="-120"/>
              </a:rPr>
              <a:t>）是深度學習（</a:t>
            </a:r>
            <a:r>
              <a:rPr lang="en-US" altLang="zh-TW" dirty="0">
                <a:latin typeface="微軟正黑體" panose="020B0604030504040204" pitchFamily="34" charset="-120"/>
                <a:ea typeface="微軟正黑體" panose="020B0604030504040204" pitchFamily="34" charset="-120"/>
              </a:rPr>
              <a:t>DL</a:t>
            </a:r>
            <a:r>
              <a:rPr lang="zh-TW" altLang="en-US" dirty="0">
                <a:latin typeface="微軟正黑體" panose="020B0604030504040204" pitchFamily="34" charset="-120"/>
                <a:ea typeface="微軟正黑體" panose="020B0604030504040204" pitchFamily="34" charset="-120"/>
              </a:rPr>
              <a:t>）與強化式學習（</a:t>
            </a:r>
            <a:r>
              <a:rPr lang="en-US" altLang="zh-TW" dirty="0">
                <a:latin typeface="微軟正黑體" panose="020B0604030504040204" pitchFamily="34" charset="-120"/>
                <a:ea typeface="微軟正黑體" panose="020B0604030504040204" pitchFamily="34" charset="-120"/>
              </a:rPr>
              <a:t>RL</a:t>
            </a:r>
            <a:r>
              <a:rPr lang="zh-TW" altLang="en-US" dirty="0">
                <a:latin typeface="微軟正黑體" panose="020B0604030504040204" pitchFamily="34" charset="-120"/>
                <a:ea typeface="微軟正黑體" panose="020B0604030504040204" pitchFamily="34" charset="-120"/>
              </a:rPr>
              <a:t>）的結合，兩者同屬於機器學習（</a:t>
            </a:r>
            <a:r>
              <a:rPr lang="en-US" altLang="zh-TW" dirty="0">
                <a:latin typeface="微軟正黑體" panose="020B0604030504040204" pitchFamily="34" charset="-120"/>
                <a:ea typeface="微軟正黑體" panose="020B0604030504040204" pitchFamily="34" charset="-120"/>
              </a:rPr>
              <a:t>ML</a:t>
            </a:r>
            <a:r>
              <a:rPr lang="zh-TW" altLang="en-US" dirty="0">
                <a:latin typeface="微軟正黑體" panose="020B0604030504040204" pitchFamily="34" charset="-120"/>
                <a:ea typeface="微軟正黑體" panose="020B0604030504040204" pitchFamily="34" charset="-120"/>
              </a:rPr>
              <a:t>）領域的技術。如果說人工智慧是模擬人的大腦運作，深度學習就如同視覺感知，如學習辨識物件，強化式學習則是學習決策布局，深度強化式學習整合兩者，學習感知及其後決策。</a:t>
            </a: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444444"/>
                </a:solidFill>
                <a:effectLst/>
                <a:latin typeface="微軟正黑體" panose="020B0604030504040204" pitchFamily="34" charset="-120"/>
                <a:ea typeface="微軟正黑體" panose="020B0604030504040204" pitchFamily="34" charset="-120"/>
              </a:rPr>
              <a:t>2017 </a:t>
            </a:r>
            <a:r>
              <a:rPr lang="zh-TW" altLang="en-US" b="0" i="0" dirty="0">
                <a:solidFill>
                  <a:srgbClr val="444444"/>
                </a:solidFill>
                <a:effectLst/>
                <a:latin typeface="微軟正黑體" panose="020B0604030504040204" pitchFamily="34" charset="-120"/>
                <a:ea typeface="微軟正黑體" panose="020B0604030504040204" pitchFamily="34" charset="-120"/>
              </a:rPr>
              <a:t>年 </a:t>
            </a:r>
            <a:r>
              <a:rPr lang="en-US" altLang="zh-TW" b="0" i="0" dirty="0">
                <a:solidFill>
                  <a:srgbClr val="444444"/>
                </a:solidFill>
                <a:effectLst/>
                <a:latin typeface="微軟正黑體" panose="020B0604030504040204" pitchFamily="34" charset="-120"/>
                <a:ea typeface="微軟正黑體" panose="020B0604030504040204" pitchFamily="34" charset="-120"/>
              </a:rPr>
              <a:t>AlphaGo Zero</a:t>
            </a:r>
            <a:r>
              <a:rPr lang="zh-TW" altLang="en-US" b="0" i="0" dirty="0">
                <a:solidFill>
                  <a:srgbClr val="444444"/>
                </a:solidFill>
                <a:effectLst/>
                <a:latin typeface="微軟正黑體" panose="020B0604030504040204" pitchFamily="34" charset="-120"/>
                <a:ea typeface="微軟正黑體" panose="020B0604030504040204" pitchFamily="34" charset="-120"/>
              </a:rPr>
              <a:t>，採用更進階的 </a:t>
            </a:r>
            <a:r>
              <a:rPr lang="en-US" altLang="zh-TW" b="0" i="0" dirty="0">
                <a:solidFill>
                  <a:srgbClr val="444444"/>
                </a:solidFill>
                <a:effectLst/>
                <a:latin typeface="微軟正黑體" panose="020B0604030504040204" pitchFamily="34" charset="-120"/>
                <a:ea typeface="微軟正黑體" panose="020B0604030504040204" pitchFamily="34" charset="-120"/>
              </a:rPr>
              <a:t>DRL </a:t>
            </a:r>
            <a:r>
              <a:rPr lang="zh-TW" altLang="en-US" b="0" i="0" dirty="0">
                <a:solidFill>
                  <a:srgbClr val="444444"/>
                </a:solidFill>
                <a:effectLst/>
                <a:latin typeface="微軟正黑體" panose="020B0604030504040204" pitchFamily="34" charset="-120"/>
                <a:ea typeface="微軟正黑體" panose="020B0604030504040204" pitchFamily="34" charset="-120"/>
              </a:rPr>
              <a:t>技術，訓練程式從「零知識」開始學圍棋，過程無需人類專家的棋譜資料，</a:t>
            </a:r>
            <a:r>
              <a:rPr lang="en-US" altLang="zh-TW" b="0" i="0" dirty="0">
                <a:solidFill>
                  <a:srgbClr val="444444"/>
                </a:solidFill>
                <a:effectLst/>
                <a:latin typeface="微軟正黑體" panose="020B0604030504040204" pitchFamily="34" charset="-120"/>
                <a:ea typeface="微軟正黑體" panose="020B0604030504040204" pitchFamily="34" charset="-120"/>
              </a:rPr>
              <a:t>AlphaGo Zero </a:t>
            </a:r>
            <a:r>
              <a:rPr lang="zh-TW" altLang="en-US" b="0" i="0" dirty="0">
                <a:solidFill>
                  <a:srgbClr val="444444"/>
                </a:solidFill>
                <a:effectLst/>
                <a:latin typeface="微軟正黑體" panose="020B0604030504040204" pitchFamily="34" charset="-120"/>
                <a:ea typeface="微軟正黑體" panose="020B0604030504040204" pitchFamily="34" charset="-120"/>
              </a:rPr>
              <a:t>靠著「自己打自己」學習得勝策略，實力直接超越所有人類棋士和圍棋 </a:t>
            </a:r>
            <a:r>
              <a:rPr lang="en-US" altLang="zh-TW" b="0" i="0" dirty="0">
                <a:solidFill>
                  <a:srgbClr val="444444"/>
                </a:solidFill>
                <a:effectLst/>
                <a:latin typeface="微軟正黑體" panose="020B0604030504040204" pitchFamily="34" charset="-120"/>
                <a:ea typeface="微軟正黑體" panose="020B0604030504040204" pitchFamily="34" charset="-120"/>
              </a:rPr>
              <a:t>AI</a:t>
            </a:r>
            <a:r>
              <a:rPr lang="zh-TW" altLang="en-US" b="0" i="0" dirty="0">
                <a:solidFill>
                  <a:srgbClr val="444444"/>
                </a:solidFill>
                <a:effectLst/>
                <a:latin typeface="微軟正黑體" panose="020B0604030504040204" pitchFamily="34" charset="-120"/>
                <a:ea typeface="微軟正黑體" panose="020B0604030504040204" pitchFamily="34" charset="-120"/>
              </a:rPr>
              <a:t>，包括 </a:t>
            </a:r>
            <a:r>
              <a:rPr lang="en-US" altLang="zh-TW" b="0" i="0" dirty="0">
                <a:solidFill>
                  <a:srgbClr val="444444"/>
                </a:solidFill>
                <a:effectLst/>
                <a:latin typeface="微軟正黑體" panose="020B0604030504040204" pitchFamily="34" charset="-120"/>
                <a:ea typeface="微軟正黑體" panose="020B0604030504040204" pitchFamily="34" charset="-120"/>
              </a:rPr>
              <a:t>AlphaGo</a:t>
            </a:r>
            <a:r>
              <a:rPr lang="zh-TW" altLang="en-US" b="0" i="0" dirty="0">
                <a:solidFill>
                  <a:srgbClr val="444444"/>
                </a:solidFill>
                <a:effectLst/>
                <a:latin typeface="微軟正黑體" panose="020B0604030504040204" pitchFamily="34" charset="-120"/>
                <a:ea typeface="微軟正黑體" panose="020B0604030504040204" pitchFamily="34" charset="-120"/>
              </a:rPr>
              <a:t>。</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rgbClr val="444444"/>
                </a:solidFill>
                <a:effectLst/>
                <a:latin typeface="微軟正黑體" panose="020B0604030504040204" pitchFamily="34" charset="-120"/>
                <a:ea typeface="微軟正黑體" panose="020B0604030504040204" pitchFamily="34" charset="-120"/>
                <a:cs typeface="+mn-cs"/>
              </a:rPr>
              <a:t>這套從圍棋程式發展的「自學技術」，已不再局限於圍棋，</a:t>
            </a:r>
            <a:r>
              <a:rPr lang="en-US" altLang="zh-TW" sz="1200" b="0" i="0" kern="1200" dirty="0">
                <a:solidFill>
                  <a:srgbClr val="444444"/>
                </a:solidFill>
                <a:effectLst/>
                <a:latin typeface="微軟正黑體" panose="020B0604030504040204" pitchFamily="34" charset="-120"/>
                <a:ea typeface="微軟正黑體" panose="020B0604030504040204" pitchFamily="34" charset="-120"/>
                <a:cs typeface="+mn-cs"/>
              </a:rPr>
              <a:t>AlphaGo Zero </a:t>
            </a:r>
            <a:r>
              <a:rPr lang="zh-TW" altLang="en-US" sz="1200" b="0" i="0" kern="1200" dirty="0">
                <a:solidFill>
                  <a:srgbClr val="444444"/>
                </a:solidFill>
                <a:effectLst/>
                <a:latin typeface="微軟正黑體" panose="020B0604030504040204" pitchFamily="34" charset="-120"/>
                <a:ea typeface="微軟正黑體" panose="020B0604030504040204" pitchFamily="34" charset="-120"/>
                <a:cs typeface="+mn-cs"/>
              </a:rPr>
              <a:t>的進階版 </a:t>
            </a:r>
            <a:r>
              <a:rPr lang="en-US" altLang="zh-TW" sz="1200" b="0" i="0" kern="1200" dirty="0">
                <a:solidFill>
                  <a:srgbClr val="444444"/>
                </a:solidFill>
                <a:effectLst/>
                <a:latin typeface="微軟正黑體" panose="020B0604030504040204" pitchFamily="34" charset="-120"/>
                <a:ea typeface="微軟正黑體" panose="020B0604030504040204" pitchFamily="34" charset="-120"/>
                <a:cs typeface="+mn-cs"/>
              </a:rPr>
              <a:t>AlphaZero </a:t>
            </a:r>
            <a:r>
              <a:rPr lang="zh-TW" altLang="en-US" sz="1200" b="0" i="0" kern="1200" dirty="0">
                <a:solidFill>
                  <a:srgbClr val="444444"/>
                </a:solidFill>
                <a:effectLst/>
                <a:latin typeface="微軟正黑體" panose="020B0604030504040204" pitchFamily="34" charset="-120"/>
                <a:ea typeface="微軟正黑體" panose="020B0604030504040204" pitchFamily="34" charset="-120"/>
                <a:cs typeface="+mn-cs"/>
              </a:rPr>
              <a:t>甚至延伸到其他如西洋棋、將棋等棋類，同樣透過自學取得頂尖成績。</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7</a:t>
            </a:fld>
            <a:endParaRPr lang="zh-TW" altLang="en-US"/>
          </a:p>
        </p:txBody>
      </p:sp>
    </p:spTree>
    <p:extLst>
      <p:ext uri="{BB962C8B-B14F-4D97-AF65-F5344CB8AC3E}">
        <p14:creationId xmlns:p14="http://schemas.microsoft.com/office/powerpoint/2010/main" val="2224459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b="0" i="0" dirty="0">
                <a:solidFill>
                  <a:srgbClr val="222222"/>
                </a:solidFill>
                <a:effectLst/>
                <a:latin typeface="微軟正黑體" panose="020B0604030504040204" pitchFamily="34" charset="-120"/>
                <a:ea typeface="微軟正黑體" panose="020B0604030504040204" pitchFamily="34" charset="-120"/>
              </a:rPr>
              <a:t>超級電腦「深藍」（</a:t>
            </a:r>
            <a:r>
              <a:rPr lang="en-US" altLang="zh-TW" b="0" i="0" dirty="0">
                <a:solidFill>
                  <a:srgbClr val="222222"/>
                </a:solidFill>
                <a:effectLst/>
                <a:latin typeface="微軟正黑體" panose="020B0604030504040204" pitchFamily="34" charset="-120"/>
                <a:ea typeface="微軟正黑體" panose="020B0604030504040204" pitchFamily="34" charset="-120"/>
              </a:rPr>
              <a:t>Deep Blue</a:t>
            </a:r>
            <a:r>
              <a:rPr lang="zh-TW" altLang="en-US" b="0" i="0" dirty="0">
                <a:solidFill>
                  <a:srgbClr val="222222"/>
                </a:solidFill>
                <a:effectLst/>
                <a:latin typeface="微軟正黑體" panose="020B0604030504040204" pitchFamily="34" charset="-120"/>
                <a:ea typeface="微軟正黑體" panose="020B0604030504040204" pitchFamily="34" charset="-120"/>
              </a:rPr>
              <a:t>）</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222222"/>
                </a:solidFill>
                <a:effectLst/>
                <a:latin typeface="微軟正黑體" panose="020B0604030504040204" pitchFamily="34" charset="-120"/>
                <a:ea typeface="微軟正黑體" panose="020B0604030504040204" pitchFamily="34" charset="-120"/>
              </a:rPr>
              <a:t>西元</a:t>
            </a:r>
            <a:r>
              <a:rPr lang="en-US" altLang="zh-TW" b="0" i="0" dirty="0">
                <a:solidFill>
                  <a:srgbClr val="222222"/>
                </a:solidFill>
                <a:effectLst/>
                <a:latin typeface="微軟正黑體" panose="020B0604030504040204" pitchFamily="34" charset="-120"/>
                <a:ea typeface="微軟正黑體" panose="020B0604030504040204" pitchFamily="34" charset="-120"/>
              </a:rPr>
              <a:t>1996</a:t>
            </a:r>
            <a:r>
              <a:rPr lang="zh-TW" altLang="en-US" b="0" i="0" dirty="0">
                <a:solidFill>
                  <a:srgbClr val="222222"/>
                </a:solidFill>
                <a:effectLst/>
                <a:latin typeface="微軟正黑體" panose="020B0604030504040204" pitchFamily="34" charset="-120"/>
                <a:ea typeface="微軟正黑體" panose="020B0604030504040204" pitchFamily="34" charset="-120"/>
              </a:rPr>
              <a:t>年，第一個在擊敗西洋棋世界冠軍（卡斯巴羅夫</a:t>
            </a:r>
            <a:r>
              <a:rPr lang="en-US" altLang="zh-TW" b="0" i="0" dirty="0">
                <a:solidFill>
                  <a:srgbClr val="222222"/>
                </a:solidFill>
                <a:effectLst/>
                <a:latin typeface="微軟正黑體" panose="020B0604030504040204" pitchFamily="34" charset="-120"/>
                <a:ea typeface="微軟正黑體" panose="020B0604030504040204" pitchFamily="34" charset="-120"/>
              </a:rPr>
              <a:t>Garry Kasparov</a:t>
            </a:r>
            <a:r>
              <a:rPr lang="zh-TW" altLang="en-US" b="0" i="0" dirty="0">
                <a:solidFill>
                  <a:srgbClr val="222222"/>
                </a:solidFill>
                <a:effectLst/>
                <a:latin typeface="微軟正黑體" panose="020B0604030504040204" pitchFamily="34" charset="-120"/>
                <a:ea typeface="微軟正黑體" panose="020B0604030504040204" pitchFamily="34" charset="-120"/>
              </a:rPr>
              <a:t>）的電腦。</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深藍算法的核心是基於</a:t>
            </a:r>
            <a:r>
              <a:rPr lang="zh-TW" altLang="en-US" b="1" dirty="0">
                <a:latin typeface="微軟正黑體" panose="020B0604030504040204" pitchFamily="34" charset="-120"/>
                <a:ea typeface="微軟正黑體" panose="020B0604030504040204" pitchFamily="34" charset="-120"/>
              </a:rPr>
              <a:t>暴力窮舉</a:t>
            </a:r>
            <a:r>
              <a:rPr lang="zh-TW" altLang="en-US" dirty="0">
                <a:latin typeface="微軟正黑體" panose="020B0604030504040204" pitchFamily="34" charset="-120"/>
                <a:ea typeface="微軟正黑體" panose="020B0604030504040204" pitchFamily="34" charset="-120"/>
              </a:rPr>
              <a:t>：生成所有可能的走法，然後執行盡可能深的搜索，並不斷對局面進行評估，嘗試找出最佳走法。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深藍與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的對比 → </a:t>
            </a:r>
            <a:r>
              <a:rPr lang="en-US" altLang="zh-TW" dirty="0">
                <a:latin typeface="微軟正黑體" panose="020B0604030504040204" pitchFamily="34" charset="-120"/>
                <a:ea typeface="微軟正黑體" panose="020B0604030504040204" pitchFamily="34" charset="-120"/>
              </a:rPr>
              <a:t>http://gigix.thoughtworkers.org/2016/7/21/comparing-deep-blue-alphago/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8</a:t>
            </a:fld>
            <a:endParaRPr lang="zh-TW" altLang="en-US"/>
          </a:p>
        </p:txBody>
      </p:sp>
    </p:spTree>
    <p:extLst>
      <p:ext uri="{BB962C8B-B14F-4D97-AF65-F5344CB8AC3E}">
        <p14:creationId xmlns:p14="http://schemas.microsoft.com/office/powerpoint/2010/main" val="3359814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然而，轉到</a:t>
            </a:r>
            <a:r>
              <a:rPr lang="zh-TW" altLang="en-US" sz="2000" b="1" dirty="0">
                <a:latin typeface="微軟正黑體" panose="020B0604030504040204" pitchFamily="34" charset="-120"/>
                <a:ea typeface="微軟正黑體" panose="020B0604030504040204" pitchFamily="34" charset="-120"/>
              </a:rPr>
              <a:t>圍棋</a:t>
            </a:r>
            <a:endParaRPr lang="en-US" altLang="zh-TW" sz="2000" b="1"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圍棋方格是</a:t>
            </a:r>
            <a:r>
              <a:rPr lang="en-US" altLang="zh-TW" dirty="0">
                <a:latin typeface="微軟正黑體" panose="020B0604030504040204" pitchFamily="34" charset="-120"/>
                <a:ea typeface="微軟正黑體" panose="020B0604030504040204" pitchFamily="34" charset="-120"/>
              </a:rPr>
              <a:t>19*19</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棋盤上可行的棋型變化，比宇宙間的原子數還要多。（</a:t>
            </a:r>
            <a:r>
              <a:rPr lang="en-US" altLang="zh-TW" dirty="0">
                <a:latin typeface="微軟正黑體" panose="020B0604030504040204" pitchFamily="34" charset="-120"/>
                <a:ea typeface="微軟正黑體" panose="020B0604030504040204" pitchFamily="34" charset="-120"/>
              </a:rPr>
              <a:t>The Number of possible configurations of the board is More than the number of atoms in the universe. </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複雜度約為</a:t>
            </a:r>
            <a:r>
              <a:rPr lang="en-US" altLang="zh-TW" dirty="0">
                <a:latin typeface="微軟正黑體" panose="020B0604030504040204" pitchFamily="34" charset="-120"/>
                <a:ea typeface="微軟正黑體" panose="020B0604030504040204" pitchFamily="34" charset="-120"/>
              </a:rPr>
              <a:t>10</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170</a:t>
            </a:r>
            <a:r>
              <a:rPr lang="zh-TW" altLang="en-US" dirty="0">
                <a:latin typeface="微軟正黑體" panose="020B0604030504040204" pitchFamily="34" charset="-120"/>
                <a:ea typeface="微軟正黑體" panose="020B0604030504040204" pitchFamily="34" charset="-120"/>
              </a:rPr>
              <a:t>次方，可能變化數目比全宇宙所有物質的原子總數（十的八十次方）還要多。</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舉西洋棋為例，每步棋僅有</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種步法，而圍棋每步棋卻高達</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種。</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即使出動全世界的電腦同時全力運作一百萬年，這樣運算能力也還不足以運算出所有棋局的變化。</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→因此過去一遇到圍棋遊戲就像踢到鐵板，是很難破解的關卡，而打敗職業棋士一直是人工智慧的一大挑戰。</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→但是</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怎麼解決問題的？</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Ans: </a:t>
            </a:r>
            <a:r>
              <a:rPr lang="zh-TW" altLang="en-US" dirty="0">
                <a:latin typeface="微軟正黑體" panose="020B0604030504040204" pitchFamily="34" charset="-120"/>
                <a:ea typeface="微軟正黑體" panose="020B0604030504040204" pitchFamily="34" charset="-120"/>
              </a:rPr>
              <a:t>深度搜索</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9</a:t>
            </a:fld>
            <a:endParaRPr lang="zh-TW" altLang="en-US"/>
          </a:p>
        </p:txBody>
      </p:sp>
    </p:spTree>
    <p:extLst>
      <p:ext uri="{BB962C8B-B14F-4D97-AF65-F5344CB8AC3E}">
        <p14:creationId xmlns:p14="http://schemas.microsoft.com/office/powerpoint/2010/main" val="291254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61247D00-0805-4642-8EA8-606CF2489BA1}" type="datetime1">
              <a:rPr lang="en-US" altLang="zh-TW" smtClean="0"/>
              <a:t>4/26/2023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r>
              <a:rPr lang="en-US"/>
              <a:t>111C71008 Ho,Che-Ping</a:t>
            </a:r>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3717757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B2A19B52-FE45-4323-B85B-B54AC1FA3297}" type="datetime1">
              <a:rPr lang="en-US" altLang="zh-TW" smtClean="0"/>
              <a:t>4/26/2023</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r>
              <a:rPr lang="en-US"/>
              <a:t>111C71008 Ho,Che-Ping</a:t>
            </a:r>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10443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4E8D97F6-05B3-47FB-A6B8-D4DA2AEC43BE}" type="datetime1">
              <a:rPr lang="en-US" altLang="zh-TW" smtClean="0"/>
              <a:t>4/26/2023</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r>
              <a:rPr lang="en-US"/>
              <a:t>111C71008 Ho,Che-Ping</a:t>
            </a:r>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6422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76FC5569-CEC9-4D0E-A29F-7655B7A0B7C0}" type="datetime1">
              <a:rPr lang="en-US" altLang="zh-TW" smtClean="0"/>
              <a:t>4/26/2023</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r>
              <a:rPr lang="en-US"/>
              <a:t>111C71008 Ho,Che-Ping</a:t>
            </a:r>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332381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89F99A22-4C8E-4E15-80A7-0FF103D0B8C4}" type="datetime1">
              <a:rPr lang="en-US" altLang="zh-TW" smtClean="0"/>
              <a:t>4/26/2023</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r>
              <a:rPr lang="en-US"/>
              <a:t>111C71008 Ho,Che-Ping</a:t>
            </a:r>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322632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2C234E0-7C64-4677-A2DF-CE743BD374F9}" type="datetime1">
              <a:rPr lang="en-US" altLang="zh-TW" smtClean="0"/>
              <a:t>4/26/2023</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r>
              <a:rPr lang="en-US"/>
              <a:t>111C71008 Ho,Che-Ping</a:t>
            </a:r>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44873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94B237F-A511-475F-9E84-E64432A40AE2}" type="datetime1">
              <a:rPr lang="en-US" altLang="zh-TW" smtClean="0"/>
              <a:t>4/26/2023</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r>
              <a:rPr lang="en-US"/>
              <a:t>111C71008 Ho,Che-Ping</a:t>
            </a:r>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19375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26EF80A4-667B-4425-BD47-006F41FC1C7B}" type="datetime1">
              <a:rPr lang="en-US" altLang="zh-TW" smtClean="0"/>
              <a:t>4/26/2023</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r>
              <a:rPr lang="en-US"/>
              <a:t>111C71008 Ho,Che-Ping</a:t>
            </a:r>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1619827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98DBDEC5-97F5-44BD-A5FB-6EF62AD9DA9B}" type="datetime1">
              <a:rPr lang="en-US" altLang="zh-TW" smtClean="0"/>
              <a:t>4/26/2023</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r>
              <a:rPr lang="en-US"/>
              <a:t>111C71008 Ho,Che-Ping</a:t>
            </a:r>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629006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A51AD875-3363-4045-AB94-18AF5945114D}" type="datetime1">
              <a:rPr lang="en-US" altLang="zh-TW" smtClean="0"/>
              <a:t>4/26/2023</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r>
              <a:rPr lang="en-US"/>
              <a:t>111C71008 Ho,Che-Ping</a:t>
            </a:r>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219302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9E6E940D-0EB8-45B3-B5F5-A4E785BAEEA4}" type="datetime1">
              <a:rPr lang="en-US" altLang="zh-TW" smtClean="0"/>
              <a:t>4/26/2023</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r>
              <a:rPr lang="en-US"/>
              <a:t>111C71008 Ho,Che-Ping</a:t>
            </a:r>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410695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Calibri" panose="020F0502020204030204" pitchFamily="34" charset="0"/>
                <a:ea typeface="+mn-ea"/>
                <a:cs typeface="Segoe UI Semilight" panose="020B0402040204020203" pitchFamily="34" charset="0"/>
              </a:defRPr>
            </a:lvl1pPr>
          </a:lstStyle>
          <a:p>
            <a:fld id="{7CEF022F-EED1-4BB3-B274-EC831EB61742}" type="datetime1">
              <a:rPr lang="en-US" altLang="zh-TW" smtClean="0"/>
              <a:pPr/>
              <a:t>4/26/2023</a:t>
            </a:fld>
            <a:endParaRPr lang="zh-TW" alt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Calibri" panose="020F0502020204030204" pitchFamily="34" charset="0"/>
                <a:ea typeface="+mn-ea"/>
                <a:cs typeface="Segoe UI Semilight" panose="020B0402040204020203" pitchFamily="34" charset="0"/>
              </a:defRPr>
            </a:lvl1pPr>
          </a:lstStyle>
          <a:p>
            <a:r>
              <a:rPr lang="en-US" dirty="0"/>
              <a:t>111C71008 </a:t>
            </a:r>
            <a:r>
              <a:rPr lang="en-US" dirty="0" err="1"/>
              <a:t>Ho,Che</a:t>
            </a:r>
            <a:r>
              <a:rPr lang="en-US" dirty="0"/>
              <a:t>-Ping</a:t>
            </a:r>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Calibri" panose="020F0502020204030204" pitchFamily="34" charset="0"/>
                <a:ea typeface="+mn-ea"/>
                <a:cs typeface="Segoe UI Semilight" panose="020B0402040204020203" pitchFamily="34" charset="0"/>
              </a:defRPr>
            </a:lvl1pPr>
          </a:lstStyle>
          <a:p>
            <a:fld id="{1F646F3F-274D-499B-ABBE-824EB4ABDC3D}" type="slidenum">
              <a:rPr lang="en-US" altLang="zh-TW" smtClean="0"/>
              <a:pPr/>
              <a:t>‹#›</a:t>
            </a:fld>
            <a:endParaRPr lang="zh-TW" altLang="en-US" dirty="0"/>
          </a:p>
        </p:txBody>
      </p:sp>
    </p:spTree>
    <p:extLst>
      <p:ext uri="{BB962C8B-B14F-4D97-AF65-F5344CB8AC3E}">
        <p14:creationId xmlns:p14="http://schemas.microsoft.com/office/powerpoint/2010/main" val="32932098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hd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Calibri" panose="020F0502020204030204" pitchFamily="34" charset="0"/>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Calibri" panose="020F0502020204030204" pitchFamily="34" charset="0"/>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Calibri" panose="020F0502020204030204" pitchFamily="34" charset="0"/>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Calibri" panose="020F0502020204030204" pitchFamily="34" charset="0"/>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alphagoteach.deepmind.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1026" name="Picture 2" descr="Facebook 研究員解析演算法技術：AlphaGo 為什麼這麼厲害？ | TechNews 科技新報">
            <a:extLst>
              <a:ext uri="{FF2B5EF4-FFF2-40B4-BE49-F238E27FC236}">
                <a16:creationId xmlns:a16="http://schemas.microsoft.com/office/drawing/2014/main" id="{BB004440-E26B-4CC6-F69A-D71E7B774A3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3641" b="742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C3A7902C-B6CD-FE55-D669-2CC339079B61}"/>
              </a:ext>
            </a:extLst>
          </p:cNvPr>
          <p:cNvSpPr>
            <a:spLocks noGrp="1"/>
          </p:cNvSpPr>
          <p:nvPr>
            <p:ph type="ctrTitle"/>
          </p:nvPr>
        </p:nvSpPr>
        <p:spPr>
          <a:xfrm>
            <a:off x="609600" y="257786"/>
            <a:ext cx="6302803" cy="1305518"/>
          </a:xfrm>
        </p:spPr>
        <p:txBody>
          <a:bodyPr anchor="t">
            <a:noAutofit/>
          </a:bodyPr>
          <a:lstStyle/>
          <a:p>
            <a:r>
              <a:rPr lang="en-US" altLang="zh-TW" sz="8000" dirty="0">
                <a:solidFill>
                  <a:srgbClr val="FFFFFF"/>
                </a:solidFill>
                <a:latin typeface="Calibri" panose="020F0502020204030204" pitchFamily="34" charset="0"/>
                <a:cs typeface="Calibri" panose="020F0502020204030204" pitchFamily="34" charset="0"/>
              </a:rPr>
              <a:t>AlphaGo</a:t>
            </a:r>
            <a:endParaRPr lang="zh-TW" altLang="en-US" sz="8000" dirty="0">
              <a:solidFill>
                <a:srgbClr val="FFFFFF"/>
              </a:solidFill>
              <a:latin typeface="Calibri" panose="020F0502020204030204" pitchFamily="34" charset="0"/>
              <a:cs typeface="Calibri" panose="020F0502020204030204" pitchFamily="34" charset="0"/>
            </a:endParaRPr>
          </a:p>
        </p:txBody>
      </p:sp>
      <p:sp>
        <p:nvSpPr>
          <p:cNvPr id="1035" name="Rectangle 1034">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 name="副標題 2">
            <a:extLst>
              <a:ext uri="{FF2B5EF4-FFF2-40B4-BE49-F238E27FC236}">
                <a16:creationId xmlns:a16="http://schemas.microsoft.com/office/drawing/2014/main" id="{5CCD04D0-7420-DFA8-A7EC-6643D9CCE0D1}"/>
              </a:ext>
            </a:extLst>
          </p:cNvPr>
          <p:cNvSpPr>
            <a:spLocks noGrp="1"/>
          </p:cNvSpPr>
          <p:nvPr>
            <p:ph type="subTitle" idx="1"/>
          </p:nvPr>
        </p:nvSpPr>
        <p:spPr>
          <a:xfrm>
            <a:off x="7637498" y="4683776"/>
            <a:ext cx="3944901" cy="1817507"/>
          </a:xfrm>
        </p:spPr>
        <p:txBody>
          <a:bodyPr anchor="b">
            <a:noAutofit/>
          </a:bodyPr>
          <a:lstStyle/>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創新</a:t>
            </a:r>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碩一</a:t>
            </a:r>
            <a:endPar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111C71008</a:t>
            </a:r>
          </a:p>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何哲平 </a:t>
            </a:r>
            <a:endPar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Ho, Che-Ping</a:t>
            </a:r>
            <a:endPar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1007224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 3 Steps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09600" y="1378043"/>
            <a:ext cx="10972800" cy="4036534"/>
          </a:xfrm>
        </p:spPr>
        <p:txBody>
          <a:bodyPr>
            <a:normAutofit/>
          </a:bodyPr>
          <a:lstStyle/>
          <a:p>
            <a:pPr marL="3429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Main Steps of AlphaGo can be divided into Three:</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Scanning the board to identify viable moves</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Constructing a tree-like structure to predict potential moves from each viable position.</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Calculating win rates for each branch of the tree and identifying the move with the highest winning probability.</a:t>
            </a:r>
            <a:endParaRPr lang="zh-TW" altLang="en-US" sz="3000" dirty="0">
              <a:latin typeface="Calibri" panose="020F0502020204030204" pitchFamily="34" charset="0"/>
              <a:cs typeface="Calibri" panose="020F0502020204030204" pitchFamily="34" charset="0"/>
            </a:endParaRPr>
          </a:p>
        </p:txBody>
      </p:sp>
      <p:sp>
        <p:nvSpPr>
          <p:cNvPr id="4" name="頁尾版面配置區 3">
            <a:extLst>
              <a:ext uri="{FF2B5EF4-FFF2-40B4-BE49-F238E27FC236}">
                <a16:creationId xmlns:a16="http://schemas.microsoft.com/office/drawing/2014/main" id="{452AEA6C-CD71-0A2F-EAFE-ABF0837898B5}"/>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5" name="投影片編號版面配置區 4">
            <a:extLst>
              <a:ext uri="{FF2B5EF4-FFF2-40B4-BE49-F238E27FC236}">
                <a16:creationId xmlns:a16="http://schemas.microsoft.com/office/drawing/2014/main" id="{9098F88E-4FBB-9A6B-B010-5CCA894054BA}"/>
              </a:ext>
            </a:extLst>
          </p:cNvPr>
          <p:cNvSpPr>
            <a:spLocks noGrp="1"/>
          </p:cNvSpPr>
          <p:nvPr>
            <p:ph type="sldNum" sz="quarter" idx="12"/>
          </p:nvPr>
        </p:nvSpPr>
        <p:spPr/>
        <p:txBody>
          <a:bodyPr/>
          <a:lstStyle/>
          <a:p>
            <a:fld id="{1F646F3F-274D-499B-ABBE-824EB4ABDC3D}" type="slidenum">
              <a:rPr lang="en-US" smtClean="0"/>
              <a:t>10</a:t>
            </a:fld>
            <a:endParaRPr lang="en-US" dirty="0"/>
          </a:p>
        </p:txBody>
      </p:sp>
    </p:spTree>
    <p:extLst>
      <p:ext uri="{BB962C8B-B14F-4D97-AF65-F5344CB8AC3E}">
        <p14:creationId xmlns:p14="http://schemas.microsoft.com/office/powerpoint/2010/main" val="1928883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083" name="Freeform: Shape 308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useBgFill="1">
        <p:nvSpPr>
          <p:cNvPr id="308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087" name="Rectangle 3086">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089" name="Freeform: Shape 3088">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663960"/>
            <a:ext cx="4298417" cy="2539390"/>
          </a:xfrm>
        </p:spPr>
        <p:txBody>
          <a:bodyPr vert="horz" lIns="91440" tIns="45720" rIns="91440" bIns="45720" rtlCol="0" anchor="ctr">
            <a:normAutofit/>
          </a:bodyPr>
          <a:lstStyle/>
          <a:p>
            <a:r>
              <a:rPr lang="en-US" altLang="zh-TW" sz="5400" dirty="0">
                <a:latin typeface="Calibri" panose="020F0502020204030204" pitchFamily="34" charset="0"/>
                <a:cs typeface="Calibri" panose="020F0502020204030204" pitchFamily="34" charset="0"/>
              </a:rPr>
              <a:t>AlphaGo</a:t>
            </a:r>
            <a:br>
              <a:rPr lang="en-US" altLang="zh-TW" sz="5400" dirty="0">
                <a:latin typeface="Calibri" panose="020F0502020204030204" pitchFamily="34" charset="0"/>
                <a:cs typeface="Calibri" panose="020F0502020204030204" pitchFamily="34" charset="0"/>
              </a:rPr>
            </a:br>
            <a:r>
              <a:rPr lang="en-US" altLang="zh-TW" sz="5400" dirty="0">
                <a:latin typeface="Calibri" panose="020F0502020204030204" pitchFamily="34" charset="0"/>
                <a:cs typeface="Calibri" panose="020F0502020204030204" pitchFamily="34" charset="0"/>
              </a:rPr>
              <a:t>2 NetWorks</a:t>
            </a: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1209409" y="3429000"/>
            <a:ext cx="4227871" cy="1368650"/>
          </a:xfrm>
        </p:spPr>
        <p:txBody>
          <a:bodyPr vert="horz" lIns="91440" tIns="45720" rIns="91440" bIns="45720" rtlCol="0" anchor="t">
            <a:normAutofit/>
          </a:bodyPr>
          <a:lstStyle/>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Policy NetWork </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Value NetWork</a:t>
            </a:r>
          </a:p>
        </p:txBody>
      </p:sp>
      <p:pic>
        <p:nvPicPr>
          <p:cNvPr id="3076" name="Picture 4">
            <a:extLst>
              <a:ext uri="{FF2B5EF4-FFF2-40B4-BE49-F238E27FC236}">
                <a16:creationId xmlns:a16="http://schemas.microsoft.com/office/drawing/2014/main" id="{A4816DBD-7A2A-020B-2AA9-6FD90CA650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39" y="663959"/>
            <a:ext cx="4855204" cy="5424809"/>
          </a:xfrm>
          <a:prstGeom prst="rect">
            <a:avLst/>
          </a:prstGeom>
          <a:noFill/>
          <a:extLst>
            <a:ext uri="{909E8E84-426E-40DD-AFC4-6F175D3DCCD1}">
              <a14:hiddenFill xmlns:a14="http://schemas.microsoft.com/office/drawing/2010/main">
                <a:solidFill>
                  <a:srgbClr val="FFFFFF"/>
                </a:solidFill>
              </a14:hiddenFill>
            </a:ext>
          </a:extLst>
        </p:spPr>
      </p:pic>
      <p:sp>
        <p:nvSpPr>
          <p:cNvPr id="4" name="頁尾版面配置區 3">
            <a:extLst>
              <a:ext uri="{FF2B5EF4-FFF2-40B4-BE49-F238E27FC236}">
                <a16:creationId xmlns:a16="http://schemas.microsoft.com/office/drawing/2014/main" id="{D18323F3-5698-CA3F-E787-5C4BD15267BD}"/>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5" name="投影片編號版面配置區 4">
            <a:extLst>
              <a:ext uri="{FF2B5EF4-FFF2-40B4-BE49-F238E27FC236}">
                <a16:creationId xmlns:a16="http://schemas.microsoft.com/office/drawing/2014/main" id="{B1462A85-9C83-5D01-E8BF-70868B2EEA1F}"/>
              </a:ext>
            </a:extLst>
          </p:cNvPr>
          <p:cNvSpPr>
            <a:spLocks noGrp="1"/>
          </p:cNvSpPr>
          <p:nvPr>
            <p:ph type="sldNum" sz="quarter" idx="12"/>
          </p:nvPr>
        </p:nvSpPr>
        <p:spPr/>
        <p:txBody>
          <a:bodyPr/>
          <a:lstStyle/>
          <a:p>
            <a:fld id="{1F646F3F-274D-499B-ABBE-824EB4ABDC3D}" type="slidenum">
              <a:rPr lang="en-US" smtClean="0"/>
              <a:t>11</a:t>
            </a:fld>
            <a:endParaRPr lang="en-US" dirty="0"/>
          </a:p>
        </p:txBody>
      </p:sp>
    </p:spTree>
    <p:extLst>
      <p:ext uri="{BB962C8B-B14F-4D97-AF65-F5344CB8AC3E}">
        <p14:creationId xmlns:p14="http://schemas.microsoft.com/office/powerpoint/2010/main" val="307424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Policy NetWork </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165904" y="3562394"/>
            <a:ext cx="5906826" cy="3251002"/>
          </a:xfrm>
        </p:spPr>
        <p:txBody>
          <a:bodyPr anchor="t">
            <a:noAutofit/>
          </a:bodyPr>
          <a:lstStyle/>
          <a:p>
            <a:pPr marL="514350" indent="-514350">
              <a:lnSpc>
                <a:spcPct val="100000"/>
              </a:lnSpc>
              <a:buFont typeface="+mj-lt"/>
              <a:buAutoNum type="arabicPeriod"/>
            </a:pPr>
            <a:r>
              <a:rPr lang="en-US" altLang="zh-TW" sz="3500" dirty="0">
                <a:latin typeface="Calibri" panose="020F0502020204030204" pitchFamily="34" charset="0"/>
                <a:cs typeface="Calibri" panose="020F0502020204030204" pitchFamily="34" charset="0"/>
              </a:rPr>
              <a:t>Policy NetWork:</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decide next best move</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Supervised Learning</a:t>
            </a:r>
            <a:br>
              <a:rPr lang="en-US" altLang="zh-TW" sz="3300" dirty="0">
                <a:latin typeface="Calibri" panose="020F0502020204030204" pitchFamily="34" charset="0"/>
                <a:cs typeface="Calibri" panose="020F0502020204030204" pitchFamily="34" charset="0"/>
              </a:rPr>
            </a:br>
            <a:r>
              <a:rPr lang="en-US" altLang="zh-TW" sz="3300" dirty="0">
                <a:latin typeface="Calibri" panose="020F0502020204030204" pitchFamily="34" charset="0"/>
                <a:cs typeface="Calibri" panose="020F0502020204030204" pitchFamily="34" charset="0"/>
              </a:rPr>
              <a:t>via many human players data.</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Reinforcement Learning </a:t>
            </a:r>
            <a:br>
              <a:rPr lang="en-US" altLang="zh-TW" sz="33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 </a:t>
            </a:r>
            <a:r>
              <a:rPr lang="en-US" altLang="zh-TW" sz="3300" dirty="0">
                <a:latin typeface="Calibri" panose="020F0502020204030204" pitchFamily="34" charset="0"/>
                <a:cs typeface="Calibri" panose="020F0502020204030204" pitchFamily="34" charset="0"/>
              </a:rPr>
              <a:t>play with itself</a:t>
            </a:r>
          </a:p>
        </p:txBody>
      </p:sp>
      <p:pic>
        <p:nvPicPr>
          <p:cNvPr id="4106" name="Picture 10">
            <a:extLst>
              <a:ext uri="{FF2B5EF4-FFF2-40B4-BE49-F238E27FC236}">
                <a16:creationId xmlns:a16="http://schemas.microsoft.com/office/drawing/2014/main" id="{44DE0174-C020-C86E-178E-32F4E8DF27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8348" y="44604"/>
            <a:ext cx="2909686" cy="29996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477CCF0-C174-B1D3-E7F6-8F419FCFEE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14" r="32690"/>
          <a:stretch/>
        </p:blipFill>
        <p:spPr bwMode="auto">
          <a:xfrm>
            <a:off x="1729987" y="4089454"/>
            <a:ext cx="1638053" cy="273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73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Value NetWork</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368996" y="3921218"/>
            <a:ext cx="5823004" cy="2936782"/>
          </a:xfrm>
        </p:spPr>
        <p:txBody>
          <a:bodyPr anchor="t">
            <a:noAutofit/>
          </a:bodyPr>
          <a:lstStyle/>
          <a:p>
            <a:pPr marL="514350" indent="-514350">
              <a:lnSpc>
                <a:spcPct val="100000"/>
              </a:lnSpc>
              <a:buFont typeface="+mj-lt"/>
              <a:buAutoNum type="arabicPeriod" startAt="2"/>
            </a:pPr>
            <a:r>
              <a:rPr lang="en-US" altLang="zh-TW" sz="3500" dirty="0">
                <a:latin typeface="Calibri" panose="020F0502020204030204" pitchFamily="34" charset="0"/>
                <a:cs typeface="Calibri" panose="020F0502020204030204" pitchFamily="34" charset="0"/>
              </a:rPr>
              <a:t>Value NetWork: </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evaluate chances of winning</a:t>
            </a:r>
            <a:br>
              <a:rPr lang="en-US" altLang="zh-TW" sz="35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a:t>
            </a:r>
            <a:r>
              <a:rPr lang="en-US" altLang="zh-TW" sz="3300" dirty="0">
                <a:latin typeface="Calibri" panose="020F0502020204030204" pitchFamily="34" charset="0"/>
                <a:cs typeface="Calibri" panose="020F0502020204030204" pitchFamily="34" charset="0"/>
              </a:rPr>
              <a:t>training from self-play data.</a:t>
            </a:r>
          </a:p>
        </p:txBody>
      </p:sp>
      <p:pic>
        <p:nvPicPr>
          <p:cNvPr id="1026" name="Picture 2">
            <a:extLst>
              <a:ext uri="{FF2B5EF4-FFF2-40B4-BE49-F238E27FC236}">
                <a16:creationId xmlns:a16="http://schemas.microsoft.com/office/drawing/2014/main" id="{3A43E540-E977-8DBE-A4FC-023617CF54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35"/>
          <a:stretch/>
        </p:blipFill>
        <p:spPr bwMode="auto">
          <a:xfrm>
            <a:off x="1840374" y="4106825"/>
            <a:ext cx="1495731" cy="273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13FE5E-1317-9747-72BF-53548E67D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670" y="48999"/>
            <a:ext cx="2717663" cy="2998800"/>
          </a:xfrm>
          <a:prstGeom prst="rect">
            <a:avLst/>
          </a:prstGeom>
          <a:noFill/>
          <a:extLst>
            <a:ext uri="{909E8E84-426E-40DD-AFC4-6F175D3DCCD1}">
              <a14:hiddenFill xmlns:a14="http://schemas.microsoft.com/office/drawing/2010/main">
                <a:solidFill>
                  <a:srgbClr val="FFFFFF"/>
                </a:solidFill>
              </a14:hiddenFill>
            </a:ext>
          </a:extLst>
        </p:spPr>
      </p:pic>
      <p:sp>
        <p:nvSpPr>
          <p:cNvPr id="4" name="頁尾版面配置區 3">
            <a:extLst>
              <a:ext uri="{FF2B5EF4-FFF2-40B4-BE49-F238E27FC236}">
                <a16:creationId xmlns:a16="http://schemas.microsoft.com/office/drawing/2014/main" id="{1C70BB4D-E88C-4889-7373-34A195201779}"/>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5" name="投影片編號版面配置區 4">
            <a:extLst>
              <a:ext uri="{FF2B5EF4-FFF2-40B4-BE49-F238E27FC236}">
                <a16:creationId xmlns:a16="http://schemas.microsoft.com/office/drawing/2014/main" id="{DC906FF4-80CE-FB9E-8EA5-984557B7BF80}"/>
              </a:ext>
            </a:extLst>
          </p:cNvPr>
          <p:cNvSpPr>
            <a:spLocks noGrp="1"/>
          </p:cNvSpPr>
          <p:nvPr>
            <p:ph type="sldNum" sz="quarter" idx="12"/>
          </p:nvPr>
        </p:nvSpPr>
        <p:spPr/>
        <p:txBody>
          <a:bodyPr/>
          <a:lstStyle/>
          <a:p>
            <a:fld id="{1F646F3F-274D-499B-ABBE-824EB4ABDC3D}" type="slidenum">
              <a:rPr lang="en-US" smtClean="0"/>
              <a:t>13</a:t>
            </a:fld>
            <a:endParaRPr lang="en-US" dirty="0"/>
          </a:p>
        </p:txBody>
      </p:sp>
    </p:spTree>
    <p:extLst>
      <p:ext uri="{BB962C8B-B14F-4D97-AF65-F5344CB8AC3E}">
        <p14:creationId xmlns:p14="http://schemas.microsoft.com/office/powerpoint/2010/main" val="391552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 Training Process</a:t>
            </a:r>
            <a:endParaRPr lang="zh-TW" altLang="en-US" dirty="0">
              <a:latin typeface="Calibri" panose="020F0502020204030204" pitchFamily="34" charset="0"/>
              <a:cs typeface="Calibri" panose="020F0502020204030204" pitchFamily="34" charset="0"/>
            </a:endParaRPr>
          </a:p>
        </p:txBody>
      </p:sp>
      <p:pic>
        <p:nvPicPr>
          <p:cNvPr id="1026" name="Picture 2" descr="AlphaGo — DI-engine 0.1.0 documentation">
            <a:extLst>
              <a:ext uri="{FF2B5EF4-FFF2-40B4-BE49-F238E27FC236}">
                <a16:creationId xmlns:a16="http://schemas.microsoft.com/office/drawing/2014/main" id="{30C475AB-3159-1B89-8CE9-4D19BE14B8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1378043"/>
            <a:ext cx="9411060" cy="5195477"/>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F84A3DC2-C02A-D947-000B-FDE79FBF70E7}"/>
              </a:ext>
            </a:extLst>
          </p:cNvPr>
          <p:cNvSpPr>
            <a:spLocks noGrp="1"/>
          </p:cNvSpPr>
          <p:nvPr>
            <p:ph type="sldNum" sz="quarter" idx="12"/>
          </p:nvPr>
        </p:nvSpPr>
        <p:spPr/>
        <p:txBody>
          <a:bodyPr/>
          <a:lstStyle/>
          <a:p>
            <a:fld id="{1F646F3F-274D-499B-ABBE-824EB4ABDC3D}" type="slidenum">
              <a:rPr lang="en-US" smtClean="0"/>
              <a:t>14</a:t>
            </a:fld>
            <a:endParaRPr lang="en-US" dirty="0"/>
          </a:p>
        </p:txBody>
      </p:sp>
    </p:spTree>
    <p:extLst>
      <p:ext uri="{BB962C8B-B14F-4D97-AF65-F5344CB8AC3E}">
        <p14:creationId xmlns:p14="http://schemas.microsoft.com/office/powerpoint/2010/main" val="248392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663960"/>
            <a:ext cx="3952875" cy="2031615"/>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Training Process</a:t>
            </a:r>
          </a:p>
        </p:txBody>
      </p:sp>
      <p:pic>
        <p:nvPicPr>
          <p:cNvPr id="4" name="Picture 2" descr="AlphaGo in Depth ">
            <a:extLst>
              <a:ext uri="{FF2B5EF4-FFF2-40B4-BE49-F238E27FC236}">
                <a16:creationId xmlns:a16="http://schemas.microsoft.com/office/drawing/2014/main" id="{674F4686-CE65-2DED-C2DE-A7F64730B2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62475" y="663960"/>
            <a:ext cx="6526683" cy="4895011"/>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
        <p:nvSpPr>
          <p:cNvPr id="3" name="頁尾版面配置區 2">
            <a:extLst>
              <a:ext uri="{FF2B5EF4-FFF2-40B4-BE49-F238E27FC236}">
                <a16:creationId xmlns:a16="http://schemas.microsoft.com/office/drawing/2014/main" id="{390CF554-77C2-6598-4DAD-FAE746FF2E27}"/>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5" name="投影片編號版面配置區 4">
            <a:extLst>
              <a:ext uri="{FF2B5EF4-FFF2-40B4-BE49-F238E27FC236}">
                <a16:creationId xmlns:a16="http://schemas.microsoft.com/office/drawing/2014/main" id="{B334F737-9713-4EB4-95C3-5E444416F25B}"/>
              </a:ext>
            </a:extLst>
          </p:cNvPr>
          <p:cNvSpPr>
            <a:spLocks noGrp="1"/>
          </p:cNvSpPr>
          <p:nvPr>
            <p:ph type="sldNum" sz="quarter" idx="12"/>
          </p:nvPr>
        </p:nvSpPr>
        <p:spPr/>
        <p:txBody>
          <a:bodyPr/>
          <a:lstStyle/>
          <a:p>
            <a:fld id="{1F646F3F-274D-499B-ABBE-824EB4ABDC3D}" type="slidenum">
              <a:rPr lang="en-US" smtClean="0"/>
              <a:t>15</a:t>
            </a:fld>
            <a:endParaRPr lang="en-US" dirty="0"/>
          </a:p>
        </p:txBody>
      </p:sp>
    </p:spTree>
    <p:extLst>
      <p:ext uri="{BB962C8B-B14F-4D97-AF65-F5344CB8AC3E}">
        <p14:creationId xmlns:p14="http://schemas.microsoft.com/office/powerpoint/2010/main" val="236635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1" y="663961"/>
            <a:ext cx="4892040" cy="182015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Supervised Learning</a:t>
            </a:r>
          </a:p>
        </p:txBody>
      </p:sp>
      <p:pic>
        <p:nvPicPr>
          <p:cNvPr id="16" name="內容版面配置區 15">
            <a:extLst>
              <a:ext uri="{FF2B5EF4-FFF2-40B4-BE49-F238E27FC236}">
                <a16:creationId xmlns:a16="http://schemas.microsoft.com/office/drawing/2014/main" id="{555E8D10-08DE-35EB-2301-4C0FC6129A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1640" y="663961"/>
            <a:ext cx="5806439" cy="4354830"/>
          </a:xfrm>
        </p:spPr>
      </p:pic>
      <p:sp>
        <p:nvSpPr>
          <p:cNvPr id="3" name="頁尾版面配置區 2">
            <a:extLst>
              <a:ext uri="{FF2B5EF4-FFF2-40B4-BE49-F238E27FC236}">
                <a16:creationId xmlns:a16="http://schemas.microsoft.com/office/drawing/2014/main" id="{760B76E9-9CA1-DF9E-66C5-C0C300FE3F51}"/>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4" name="投影片編號版面配置區 3">
            <a:extLst>
              <a:ext uri="{FF2B5EF4-FFF2-40B4-BE49-F238E27FC236}">
                <a16:creationId xmlns:a16="http://schemas.microsoft.com/office/drawing/2014/main" id="{AD6637A9-8761-1C00-4E68-F9369850839A}"/>
              </a:ext>
            </a:extLst>
          </p:cNvPr>
          <p:cNvSpPr>
            <a:spLocks noGrp="1"/>
          </p:cNvSpPr>
          <p:nvPr>
            <p:ph type="sldNum" sz="quarter" idx="12"/>
          </p:nvPr>
        </p:nvSpPr>
        <p:spPr/>
        <p:txBody>
          <a:bodyPr/>
          <a:lstStyle/>
          <a:p>
            <a:fld id="{1F646F3F-274D-499B-ABBE-824EB4ABDC3D}" type="slidenum">
              <a:rPr lang="en-US" smtClean="0"/>
              <a:t>16</a:t>
            </a:fld>
            <a:endParaRPr lang="en-US" dirty="0"/>
          </a:p>
        </p:txBody>
      </p:sp>
    </p:spTree>
    <p:extLst>
      <p:ext uri="{BB962C8B-B14F-4D97-AF65-F5344CB8AC3E}">
        <p14:creationId xmlns:p14="http://schemas.microsoft.com/office/powerpoint/2010/main" val="302143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940833" y="663961"/>
            <a:ext cx="3987312" cy="152043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Neural NetWork</a:t>
            </a:r>
          </a:p>
        </p:txBody>
      </p:sp>
      <p:pic>
        <p:nvPicPr>
          <p:cNvPr id="8" name="內容版面配置區 7" descr="一張含有 日曆 的圖片&#10;&#10;自動產生的描述">
            <a:extLst>
              <a:ext uri="{FF2B5EF4-FFF2-40B4-BE49-F238E27FC236}">
                <a16:creationId xmlns:a16="http://schemas.microsoft.com/office/drawing/2014/main" id="{A8F16F5B-4D43-DBD7-8809-84ABF2EA62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0304" y="663961"/>
            <a:ext cx="5656489" cy="4242367"/>
          </a:xfrm>
        </p:spPr>
      </p:pic>
      <p:sp>
        <p:nvSpPr>
          <p:cNvPr id="3" name="頁尾版面配置區 2">
            <a:extLst>
              <a:ext uri="{FF2B5EF4-FFF2-40B4-BE49-F238E27FC236}">
                <a16:creationId xmlns:a16="http://schemas.microsoft.com/office/drawing/2014/main" id="{AF8ADEE2-035B-F378-B5D4-4FF9911647A4}"/>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4" name="投影片編號版面配置區 3">
            <a:extLst>
              <a:ext uri="{FF2B5EF4-FFF2-40B4-BE49-F238E27FC236}">
                <a16:creationId xmlns:a16="http://schemas.microsoft.com/office/drawing/2014/main" id="{86DD8FC9-4C1C-1D14-661C-FE1F1E9AC3E2}"/>
              </a:ext>
            </a:extLst>
          </p:cNvPr>
          <p:cNvSpPr>
            <a:spLocks noGrp="1"/>
          </p:cNvSpPr>
          <p:nvPr>
            <p:ph type="sldNum" sz="quarter" idx="12"/>
          </p:nvPr>
        </p:nvSpPr>
        <p:spPr/>
        <p:txBody>
          <a:bodyPr/>
          <a:lstStyle/>
          <a:p>
            <a:fld id="{1F646F3F-274D-499B-ABBE-824EB4ABDC3D}" type="slidenum">
              <a:rPr lang="en-US" smtClean="0"/>
              <a:t>17</a:t>
            </a:fld>
            <a:endParaRPr lang="en-US" dirty="0"/>
          </a:p>
        </p:txBody>
      </p:sp>
    </p:spTree>
    <p:extLst>
      <p:ext uri="{BB962C8B-B14F-4D97-AF65-F5344CB8AC3E}">
        <p14:creationId xmlns:p14="http://schemas.microsoft.com/office/powerpoint/2010/main" val="1294936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940833" y="663961"/>
            <a:ext cx="3987312" cy="152043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Neural NetWork</a:t>
            </a:r>
          </a:p>
        </p:txBody>
      </p:sp>
      <p:pic>
        <p:nvPicPr>
          <p:cNvPr id="6" name="內容版面配置區 5" descr="一張含有 圖表 的圖片&#10;&#10;自動產生的描述">
            <a:extLst>
              <a:ext uri="{FF2B5EF4-FFF2-40B4-BE49-F238E27FC236}">
                <a16:creationId xmlns:a16="http://schemas.microsoft.com/office/drawing/2014/main" id="{091CEBC9-87A3-E579-0514-31D5064AB3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26738" y="663961"/>
            <a:ext cx="5654399" cy="4240800"/>
          </a:xfrm>
        </p:spPr>
      </p:pic>
      <p:sp>
        <p:nvSpPr>
          <p:cNvPr id="3" name="頁尾版面配置區 2">
            <a:extLst>
              <a:ext uri="{FF2B5EF4-FFF2-40B4-BE49-F238E27FC236}">
                <a16:creationId xmlns:a16="http://schemas.microsoft.com/office/drawing/2014/main" id="{425ADF04-6A06-FFCB-125A-6954B3DA9C73}"/>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4" name="投影片編號版面配置區 3">
            <a:extLst>
              <a:ext uri="{FF2B5EF4-FFF2-40B4-BE49-F238E27FC236}">
                <a16:creationId xmlns:a16="http://schemas.microsoft.com/office/drawing/2014/main" id="{0FB745F8-EC76-897D-5403-600201B42A97}"/>
              </a:ext>
            </a:extLst>
          </p:cNvPr>
          <p:cNvSpPr>
            <a:spLocks noGrp="1"/>
          </p:cNvSpPr>
          <p:nvPr>
            <p:ph type="sldNum" sz="quarter" idx="12"/>
          </p:nvPr>
        </p:nvSpPr>
        <p:spPr/>
        <p:txBody>
          <a:bodyPr/>
          <a:lstStyle/>
          <a:p>
            <a:fld id="{1F646F3F-274D-499B-ABBE-824EB4ABDC3D}" type="slidenum">
              <a:rPr lang="en-US" smtClean="0"/>
              <a:t>18</a:t>
            </a:fld>
            <a:endParaRPr lang="en-US" dirty="0"/>
          </a:p>
        </p:txBody>
      </p:sp>
    </p:spTree>
    <p:extLst>
      <p:ext uri="{BB962C8B-B14F-4D97-AF65-F5344CB8AC3E}">
        <p14:creationId xmlns:p14="http://schemas.microsoft.com/office/powerpoint/2010/main" val="334891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51" name="Rectangle 1045">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52" name="Freeform: Shape 1047">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6" name="標題 1">
            <a:extLst>
              <a:ext uri="{FF2B5EF4-FFF2-40B4-BE49-F238E27FC236}">
                <a16:creationId xmlns:a16="http://schemas.microsoft.com/office/drawing/2014/main" id="{7B66D150-378F-D0FE-692B-C333FF23312D}"/>
              </a:ext>
            </a:extLst>
          </p:cNvPr>
          <p:cNvSpPr txBox="1">
            <a:spLocks/>
          </p:cNvSpPr>
          <p:nvPr/>
        </p:nvSpPr>
        <p:spPr>
          <a:xfrm>
            <a:off x="193041" y="552782"/>
            <a:ext cx="5186232" cy="181248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spcAft>
                <a:spcPts val="600"/>
              </a:spcAft>
            </a:pPr>
            <a:r>
              <a:rPr lang="en-US" altLang="zh-TW" kern="1200" dirty="0">
                <a:solidFill>
                  <a:schemeClr val="tx1"/>
                </a:solidFill>
                <a:latin typeface="Calibri" panose="020F0502020204030204" pitchFamily="34" charset="0"/>
                <a:cs typeface="Calibri" panose="020F0502020204030204" pitchFamily="34" charset="0"/>
              </a:rPr>
              <a:t>Another Search Tree</a:t>
            </a:r>
          </a:p>
        </p:txBody>
      </p:sp>
      <p:sp>
        <p:nvSpPr>
          <p:cNvPr id="7" name="內容版面配置區 2">
            <a:extLst>
              <a:ext uri="{FF2B5EF4-FFF2-40B4-BE49-F238E27FC236}">
                <a16:creationId xmlns:a16="http://schemas.microsoft.com/office/drawing/2014/main" id="{33750761-DD8D-988E-A8CE-26DA230D17AD}"/>
              </a:ext>
            </a:extLst>
          </p:cNvPr>
          <p:cNvSpPr txBox="1">
            <a:spLocks/>
          </p:cNvSpPr>
          <p:nvPr/>
        </p:nvSpPr>
        <p:spPr>
          <a:xfrm>
            <a:off x="0" y="2365268"/>
            <a:ext cx="5379273" cy="359865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Monte Carlo tree search</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Selection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Expansion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Simulation/Evaluation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Back</a:t>
            </a:r>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Propagation</a:t>
            </a:r>
          </a:p>
        </p:txBody>
      </p:sp>
      <p:pic>
        <p:nvPicPr>
          <p:cNvPr id="10" name="Picture 4" descr="Research on Monte Carlo Tree Search ">
            <a:extLst>
              <a:ext uri="{FF2B5EF4-FFF2-40B4-BE49-F238E27FC236}">
                <a16:creationId xmlns:a16="http://schemas.microsoft.com/office/drawing/2014/main" id="{536924C0-BB94-9308-0F5A-F73305A47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8158" y="3302426"/>
            <a:ext cx="5710802" cy="3169494"/>
          </a:xfrm>
          <a:prstGeom prst="rect">
            <a:avLst/>
          </a:prstGeom>
          <a:ln w="3175">
            <a:solidFill>
              <a:schemeClr val="tx1"/>
            </a:solidFill>
          </a:ln>
        </p:spPr>
      </p:pic>
      <p:pic>
        <p:nvPicPr>
          <p:cNvPr id="14" name="內容版面配置區 13" descr="AlphaGo Monte Carlo Tree Search ">
            <a:extLst>
              <a:ext uri="{FF2B5EF4-FFF2-40B4-BE49-F238E27FC236}">
                <a16:creationId xmlns:a16="http://schemas.microsoft.com/office/drawing/2014/main" id="{217233CD-8892-17B7-8112-9AEF1A8DF0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41746" y="1076960"/>
            <a:ext cx="6067373" cy="2062906"/>
          </a:xfrm>
          <a:prstGeom prst="rect">
            <a:avLst/>
          </a:prstGeom>
          <a:ln w="3175">
            <a:solidFill>
              <a:schemeClr val="tx1"/>
            </a:solidFill>
          </a:ln>
        </p:spPr>
      </p:pic>
    </p:spTree>
    <p:extLst>
      <p:ext uri="{BB962C8B-B14F-4D97-AF65-F5344CB8AC3E}">
        <p14:creationId xmlns:p14="http://schemas.microsoft.com/office/powerpoint/2010/main" val="240769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03C29175-7FF8-3C6F-1DEE-CC767F07E1AC}"/>
              </a:ext>
            </a:extLst>
          </p:cNvPr>
          <p:cNvSpPr>
            <a:spLocks noGrp="1"/>
          </p:cNvSpPr>
          <p:nvPr>
            <p:ph type="title"/>
          </p:nvPr>
        </p:nvSpPr>
        <p:spPr>
          <a:xfrm>
            <a:off x="841247" y="25762"/>
            <a:ext cx="8197977" cy="1349314"/>
          </a:xfrm>
        </p:spPr>
        <p:txBody>
          <a:bodyPr anchor="ctr">
            <a:normAutofit/>
          </a:bodyPr>
          <a:lstStyle/>
          <a:p>
            <a:r>
              <a:rPr lang="en-US" altLang="zh-TW" sz="5400" dirty="0">
                <a:latin typeface="Calibri" panose="020F0502020204030204" pitchFamily="34" charset="0"/>
                <a:cs typeface="Calibri" panose="020F0502020204030204" pitchFamily="34" charset="0"/>
              </a:rPr>
              <a:t>Outline</a:t>
            </a:r>
            <a:endParaRPr lang="zh-TW" altLang="en-US" sz="54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5B940958-E142-847F-9A7E-7D059FAA1A5E}"/>
              </a:ext>
            </a:extLst>
          </p:cNvPr>
          <p:cNvSpPr>
            <a:spLocks noGrp="1"/>
          </p:cNvSpPr>
          <p:nvPr>
            <p:ph idx="1"/>
          </p:nvPr>
        </p:nvSpPr>
        <p:spPr>
          <a:xfrm>
            <a:off x="860385" y="1375076"/>
            <a:ext cx="10490368" cy="5345038"/>
          </a:xfrm>
        </p:spPr>
        <p:txBody>
          <a:bodyPr anchor="t">
            <a:normAutofit lnSpcReduction="10000"/>
          </a:bodyPr>
          <a:lstStyle/>
          <a:p>
            <a:pPr marL="457200" indent="-457200">
              <a:buFont typeface="+mj-lt"/>
              <a:buAutoNum type="arabicPeriod"/>
            </a:pPr>
            <a:r>
              <a:rPr lang="en-US" altLang="zh-TW" sz="3500" dirty="0">
                <a:latin typeface="Calibri" panose="020F0502020204030204" pitchFamily="34" charset="0"/>
                <a:cs typeface="Calibri" panose="020F0502020204030204" pitchFamily="34" charset="0"/>
              </a:rPr>
              <a:t>What is AlphaGo?</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AlphaGo’s Competition Result with Human Being.</a:t>
            </a:r>
            <a:endParaRPr lang="en-US" altLang="zh-TW" sz="1200" dirty="0">
              <a:latin typeface="Calibri" panose="020F0502020204030204" pitchFamily="34" charset="0"/>
              <a:cs typeface="Calibri" panose="020F0502020204030204" pitchFamily="34" charset="0"/>
            </a:endParaRPr>
          </a:p>
          <a:p>
            <a:pPr marL="514350" indent="-514350">
              <a:buFont typeface="+mj-lt"/>
              <a:buAutoNum type="arabicPeriod" startAt="2"/>
            </a:pPr>
            <a:r>
              <a:rPr lang="en-US" altLang="zh-TW" sz="3500" dirty="0">
                <a:latin typeface="Calibri" panose="020F0502020204030204" pitchFamily="34" charset="0"/>
                <a:cs typeface="Calibri" panose="020F0502020204030204" pitchFamily="34" charset="0"/>
              </a:rPr>
              <a:t>What Methodology does AlphaGo adopt?</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Previous Chess AI, Deep Blue.</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AlphaGo’s Training Process, Neural NetWork &amp; Monte-Carlo-Search</a:t>
            </a:r>
          </a:p>
          <a:p>
            <a:pPr marL="514350" indent="-514350">
              <a:buFont typeface="+mj-lt"/>
              <a:buAutoNum type="arabicPeriod" startAt="3"/>
            </a:pPr>
            <a:r>
              <a:rPr lang="en-US" altLang="zh-TW" sz="3500" dirty="0">
                <a:latin typeface="Calibri" panose="020F0502020204030204" pitchFamily="34" charset="0"/>
                <a:cs typeface="Calibri" panose="020F0502020204030204" pitchFamily="34" charset="0"/>
              </a:rPr>
              <a:t>What aspect can we apply from AlphaGo? </a:t>
            </a:r>
            <a:endParaRPr lang="en-US" altLang="zh-TW" sz="2600" dirty="0">
              <a:latin typeface="Calibri" panose="020F0502020204030204" pitchFamily="34" charset="0"/>
              <a:cs typeface="Calibri" panose="020F0502020204030204" pitchFamily="34" charset="0"/>
            </a:endParaRP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Next Generation of AlphaGo: Alpha Zero</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 Teaching Tool</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 on Game: Alpha Star &amp; AI Bot</a:t>
            </a:r>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endParaRPr>
          </a:p>
        </p:txBody>
      </p:sp>
      <p:pic>
        <p:nvPicPr>
          <p:cNvPr id="1026" name="Picture 2" descr="13,399 Click to register 图片、库存照片和矢量图| Shutterstock">
            <a:hlinkClick r:id="rId3" action="ppaction://hlinksldjump"/>
            <a:extLst>
              <a:ext uri="{FF2B5EF4-FFF2-40B4-BE49-F238E27FC236}">
                <a16:creationId xmlns:a16="http://schemas.microsoft.com/office/drawing/2014/main" id="{084C0ECF-9513-8110-BA55-41452B966E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85" b="26589"/>
          <a:stretch/>
        </p:blipFill>
        <p:spPr bwMode="auto">
          <a:xfrm>
            <a:off x="4721506" y="1471831"/>
            <a:ext cx="1550120" cy="483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13,399 Click to register 图片、库存照片和矢量图| Shutterstock">
            <a:hlinkClick r:id="rId5" action="ppaction://hlinksldjump"/>
            <a:extLst>
              <a:ext uri="{FF2B5EF4-FFF2-40B4-BE49-F238E27FC236}">
                <a16:creationId xmlns:a16="http://schemas.microsoft.com/office/drawing/2014/main" id="{36008225-BF99-0349-6F51-82769B43FE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85" b="26589"/>
          <a:stretch/>
        </p:blipFill>
        <p:spPr bwMode="auto">
          <a:xfrm>
            <a:off x="9039224" y="2775915"/>
            <a:ext cx="1550120" cy="483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13,399 Click to register 图片、库存照片和矢量图| Shutterstock">
            <a:hlinkClick r:id="rId6" action="ppaction://hlinksldjump"/>
            <a:extLst>
              <a:ext uri="{FF2B5EF4-FFF2-40B4-BE49-F238E27FC236}">
                <a16:creationId xmlns:a16="http://schemas.microsoft.com/office/drawing/2014/main" id="{50950563-EFAC-4D76-91FF-1FBD3B6FFF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85" b="26589"/>
          <a:stretch/>
        </p:blipFill>
        <p:spPr bwMode="auto">
          <a:xfrm>
            <a:off x="9174974" y="4367054"/>
            <a:ext cx="1550120" cy="483650"/>
          </a:xfrm>
          <a:prstGeom prst="rect">
            <a:avLst/>
          </a:prstGeom>
          <a:noFill/>
          <a:extLst>
            <a:ext uri="{909E8E84-426E-40DD-AFC4-6F175D3DCCD1}">
              <a14:hiddenFill xmlns:a14="http://schemas.microsoft.com/office/drawing/2010/main">
                <a:solidFill>
                  <a:srgbClr val="FFFFFF"/>
                </a:solidFill>
              </a14:hiddenFill>
            </a:ext>
          </a:extLst>
        </p:spPr>
      </p:pic>
      <p:sp>
        <p:nvSpPr>
          <p:cNvPr id="5" name="頁尾版面配置區 4">
            <a:extLst>
              <a:ext uri="{FF2B5EF4-FFF2-40B4-BE49-F238E27FC236}">
                <a16:creationId xmlns:a16="http://schemas.microsoft.com/office/drawing/2014/main" id="{3880CF6B-788E-0DBC-AD4F-E5E2A2466886}"/>
              </a:ext>
            </a:extLst>
          </p:cNvPr>
          <p:cNvSpPr>
            <a:spLocks noGrp="1"/>
          </p:cNvSpPr>
          <p:nvPr>
            <p:ph type="ftr" sz="quarter" idx="11"/>
          </p:nvPr>
        </p:nvSpPr>
        <p:spPr/>
        <p:txBody>
          <a:bodyPr/>
          <a:lstStyle/>
          <a:p>
            <a:r>
              <a:rPr lang="en-US" dirty="0">
                <a:latin typeface="Calibri" panose="020F0502020204030204" pitchFamily="34" charset="0"/>
                <a:cs typeface="Calibri" panose="020F0502020204030204" pitchFamily="34" charset="0"/>
              </a:rPr>
              <a:t>111C71008 </a:t>
            </a:r>
            <a:r>
              <a:rPr lang="en-US" dirty="0" err="1">
                <a:latin typeface="Calibri" panose="020F0502020204030204" pitchFamily="34" charset="0"/>
                <a:cs typeface="Calibri" panose="020F0502020204030204" pitchFamily="34" charset="0"/>
              </a:rPr>
              <a:t>Ho,Che</a:t>
            </a:r>
            <a:r>
              <a:rPr lang="en-US" dirty="0">
                <a:latin typeface="Calibri" panose="020F0502020204030204" pitchFamily="34" charset="0"/>
                <a:cs typeface="Calibri" panose="020F0502020204030204" pitchFamily="34" charset="0"/>
              </a:rPr>
              <a:t>-Ping</a:t>
            </a:r>
          </a:p>
        </p:txBody>
      </p:sp>
      <p:sp>
        <p:nvSpPr>
          <p:cNvPr id="7" name="投影片編號版面配置區 6">
            <a:extLst>
              <a:ext uri="{FF2B5EF4-FFF2-40B4-BE49-F238E27FC236}">
                <a16:creationId xmlns:a16="http://schemas.microsoft.com/office/drawing/2014/main" id="{0CB62E40-69AE-FA11-B295-C0450A26B8BC}"/>
              </a:ext>
            </a:extLst>
          </p:cNvPr>
          <p:cNvSpPr>
            <a:spLocks noGrp="1"/>
          </p:cNvSpPr>
          <p:nvPr>
            <p:ph type="sldNum" sz="quarter" idx="12"/>
          </p:nvPr>
        </p:nvSpPr>
        <p:spPr/>
        <p:txBody>
          <a:bodyPr/>
          <a:lstStyle/>
          <a:p>
            <a:fld id="{1F646F3F-274D-499B-ABBE-824EB4ABDC3D}" type="slidenum">
              <a:rPr lang="en-US" smtClean="0">
                <a:latin typeface="Calibri" panose="020F0502020204030204" pitchFamily="34" charset="0"/>
                <a:cs typeface="Calibri" panose="020F0502020204030204" pitchFamily="34" charset="0"/>
              </a:rPr>
              <a:t>2</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3955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1293367" y="675338"/>
            <a:ext cx="3169920" cy="1489959"/>
          </a:xfrm>
        </p:spPr>
        <p:txBody>
          <a:bodyPr vert="horz" lIns="91440" tIns="45720" rIns="91440" bIns="45720" rtlCol="0" anchor="t">
            <a:no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Monte Carlo</a:t>
            </a:r>
          </a:p>
        </p:txBody>
      </p:sp>
      <p:pic>
        <p:nvPicPr>
          <p:cNvPr id="6" name="內容版面配置區 5">
            <a:extLst>
              <a:ext uri="{FF2B5EF4-FFF2-40B4-BE49-F238E27FC236}">
                <a16:creationId xmlns:a16="http://schemas.microsoft.com/office/drawing/2014/main" id="{9E5DAF12-733F-001D-2654-322755E5AF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4480" y="667869"/>
            <a:ext cx="5923279" cy="4442460"/>
          </a:xfrm>
        </p:spPr>
      </p:pic>
      <p:sp>
        <p:nvSpPr>
          <p:cNvPr id="3" name="頁尾版面配置區 2">
            <a:extLst>
              <a:ext uri="{FF2B5EF4-FFF2-40B4-BE49-F238E27FC236}">
                <a16:creationId xmlns:a16="http://schemas.microsoft.com/office/drawing/2014/main" id="{A6090B6A-C18E-CC79-0BC4-5A87D382D35E}"/>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4" name="投影片編號版面配置區 3">
            <a:extLst>
              <a:ext uri="{FF2B5EF4-FFF2-40B4-BE49-F238E27FC236}">
                <a16:creationId xmlns:a16="http://schemas.microsoft.com/office/drawing/2014/main" id="{0EE89913-7176-4658-E574-3F3446178EC9}"/>
              </a:ext>
            </a:extLst>
          </p:cNvPr>
          <p:cNvSpPr>
            <a:spLocks noGrp="1"/>
          </p:cNvSpPr>
          <p:nvPr>
            <p:ph type="sldNum" sz="quarter" idx="12"/>
          </p:nvPr>
        </p:nvSpPr>
        <p:spPr/>
        <p:txBody>
          <a:bodyPr/>
          <a:lstStyle/>
          <a:p>
            <a:fld id="{1F646F3F-274D-499B-ABBE-824EB4ABDC3D}" type="slidenum">
              <a:rPr lang="en-US" smtClean="0"/>
              <a:t>20</a:t>
            </a:fld>
            <a:endParaRPr lang="en-US" dirty="0"/>
          </a:p>
        </p:txBody>
      </p:sp>
    </p:spTree>
    <p:extLst>
      <p:ext uri="{BB962C8B-B14F-4D97-AF65-F5344CB8AC3E}">
        <p14:creationId xmlns:p14="http://schemas.microsoft.com/office/powerpoint/2010/main" val="157932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Application</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Future Utilization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pic>
        <p:nvPicPr>
          <p:cNvPr id="2" name="Picture 4" descr="What is a homepage? Don't you mean what is homepage?">
            <a:hlinkClick r:id="rId4" action="ppaction://hlinksldjump"/>
            <a:extLst>
              <a:ext uri="{FF2B5EF4-FFF2-40B4-BE49-F238E27FC236}">
                <a16:creationId xmlns:a16="http://schemas.microsoft.com/office/drawing/2014/main" id="{EA59F2FC-3174-95E9-2565-0170D33C9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48114" cy="6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19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066" name="Rectangle 2060">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067" name="Freeform: Shape 2062">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272236" y="0"/>
            <a:ext cx="5823763" cy="1021976"/>
          </a:xfrm>
        </p:spPr>
        <p:txBody>
          <a:bodyPr vert="horz" lIns="91440" tIns="45720" rIns="91440" bIns="45720" rtlCol="0" anchor="ctr">
            <a:noAutofit/>
          </a:bodyPr>
          <a:lstStyle/>
          <a:p>
            <a:r>
              <a:rPr lang="en-US" altLang="zh-TW" sz="6000" dirty="0">
                <a:latin typeface="Calibri" panose="020F0502020204030204" pitchFamily="34" charset="0"/>
                <a:cs typeface="Calibri" panose="020F0502020204030204" pitchFamily="34" charset="0"/>
              </a:rPr>
              <a:t>AlphaGo Zero </a:t>
            </a:r>
            <a:r>
              <a:rPr lang="en-US" altLang="zh-TW" sz="2000" i="1" dirty="0">
                <a:latin typeface="Calibri" panose="020F0502020204030204" pitchFamily="34" charset="0"/>
                <a:cs typeface="Calibri" panose="020F0502020204030204" pitchFamily="34" charset="0"/>
              </a:rPr>
              <a:t>by 2017</a:t>
            </a:r>
          </a:p>
        </p:txBody>
      </p:sp>
      <p:sp>
        <p:nvSpPr>
          <p:cNvPr id="1043" name="Content Placeholder 1042">
            <a:extLst>
              <a:ext uri="{FF2B5EF4-FFF2-40B4-BE49-F238E27FC236}">
                <a16:creationId xmlns:a16="http://schemas.microsoft.com/office/drawing/2014/main" id="{CA41037E-8656-9159-C8A0-78D1F42E05E4}"/>
              </a:ext>
            </a:extLst>
          </p:cNvPr>
          <p:cNvSpPr>
            <a:spLocks noGrp="1"/>
          </p:cNvSpPr>
          <p:nvPr>
            <p:ph idx="1"/>
          </p:nvPr>
        </p:nvSpPr>
        <p:spPr>
          <a:xfrm>
            <a:off x="157941" y="1021976"/>
            <a:ext cx="5080278" cy="5836024"/>
          </a:xfrm>
        </p:spPr>
        <p:txBody>
          <a:bodyPr anchor="t">
            <a:normAutofit fontScale="92500" lnSpcReduction="10000"/>
          </a:bodyPr>
          <a:lstStyle/>
          <a:p>
            <a:pPr marL="342900" indent="-342900">
              <a:buFont typeface="Arial" panose="020B0604020202020204" pitchFamily="34" charset="0"/>
              <a:buChar char="•"/>
            </a:pPr>
            <a:r>
              <a:rPr lang="en-US" altLang="zh-TW" sz="2800" dirty="0">
                <a:latin typeface="Calibri" panose="020F0502020204030204" pitchFamily="34" charset="0"/>
                <a:cs typeface="Calibri" panose="020F0502020204030204" pitchFamily="34" charset="0"/>
              </a:rPr>
              <a:t>uses no Human Knowledge &amp; learn only by Self-Play</a:t>
            </a:r>
          </a:p>
          <a:p>
            <a:pPr marL="514350" indent="-514350">
              <a:buFont typeface="Wingdings" panose="05000000000000000000" pitchFamily="2" charset="2"/>
              <a:buAutoNum type="circleNumWdWhitePlain"/>
            </a:pPr>
            <a:r>
              <a:rPr lang="en-US" altLang="zh-TW" sz="2800" dirty="0">
                <a:latin typeface="Calibri" panose="020F0502020204030204" pitchFamily="34" charset="0"/>
                <a:cs typeface="Calibri" panose="020F0502020204030204" pitchFamily="34" charset="0"/>
              </a:rPr>
              <a:t>0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only</a:t>
            </a:r>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basic rules as input,</a:t>
            </a:r>
          </a:p>
          <a:p>
            <a:r>
              <a:rPr lang="en-US" altLang="zh-TW" sz="2800" dirty="0">
                <a:latin typeface="Calibri" panose="020F0502020204030204" pitchFamily="34" charset="0"/>
                <a:cs typeface="Calibri" panose="020F0502020204030204" pitchFamily="34" charset="0"/>
              </a:rPr>
              <a:t>no prior knowledge of the game.</a:t>
            </a:r>
          </a:p>
          <a:p>
            <a:pPr marL="514350" indent="-514350">
              <a:buFont typeface="Wingdings" panose="05000000000000000000" pitchFamily="2" charset="2"/>
              <a:buAutoNum type="circleNumWdWhitePlain" startAt="2"/>
            </a:pPr>
            <a:r>
              <a:rPr lang="en-US" altLang="zh-TW" sz="2800" dirty="0">
                <a:latin typeface="Calibri" panose="020F0502020204030204" pitchFamily="34" charset="0"/>
                <a:cs typeface="Calibri" panose="020F0502020204030204" pitchFamily="34" charset="0"/>
              </a:rPr>
              <a:t>3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AlphaGo </a:t>
            </a:r>
            <a:r>
              <a:rPr lang="en-US" altLang="zh-TW" sz="2800" u="sng" dirty="0">
                <a:latin typeface="Calibri" panose="020F0502020204030204" pitchFamily="34" charset="0"/>
                <a:cs typeface="Calibri" panose="020F0502020204030204" pitchFamily="34" charset="0"/>
              </a:rPr>
              <a:t>Zero</a:t>
            </a:r>
            <a:r>
              <a:rPr lang="en-US" altLang="zh-TW" sz="2800" dirty="0">
                <a:latin typeface="Calibri" panose="020F0502020204030204" pitchFamily="34" charset="0"/>
                <a:cs typeface="Calibri" panose="020F0502020204030204" pitchFamily="34" charset="0"/>
              </a:rPr>
              <a:t> surpasses AlphaGo.</a:t>
            </a:r>
          </a:p>
          <a:p>
            <a:pPr marL="514350" indent="-514350">
              <a:buFont typeface="Wingdings" panose="05000000000000000000" pitchFamily="2" charset="2"/>
              <a:buAutoNum type="circleNumWdWhitePlain" startAt="2"/>
            </a:pPr>
            <a:r>
              <a:rPr lang="en-US" altLang="zh-TW" sz="2800" dirty="0">
                <a:latin typeface="Calibri" panose="020F0502020204030204" pitchFamily="34" charset="0"/>
                <a:cs typeface="Calibri" panose="020F0502020204030204" pitchFamily="34" charset="0"/>
              </a:rPr>
              <a:t>21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AlphaGo </a:t>
            </a:r>
            <a:r>
              <a:rPr lang="en-US" altLang="zh-TW" sz="2800" u="sng" dirty="0">
                <a:latin typeface="Calibri" panose="020F0502020204030204" pitchFamily="34" charset="0"/>
                <a:cs typeface="Calibri" panose="020F0502020204030204" pitchFamily="34" charset="0"/>
              </a:rPr>
              <a:t>Zero</a:t>
            </a:r>
            <a:r>
              <a:rPr lang="en-US" altLang="zh-TW" sz="2800" dirty="0">
                <a:latin typeface="Calibri" panose="020F0502020204030204" pitchFamily="34" charset="0"/>
                <a:cs typeface="Calibri" panose="020F0502020204030204" pitchFamily="34" charset="0"/>
              </a:rPr>
              <a:t> reaches Master.</a:t>
            </a:r>
          </a:p>
          <a:p>
            <a:pPr marL="514350" indent="-514350">
              <a:buFont typeface="Wingdings" panose="05000000000000000000" pitchFamily="2" charset="2"/>
              <a:buAutoNum type="circleNumWdWhitePlain" startAt="3"/>
            </a:pPr>
            <a:r>
              <a:rPr lang="en-US" altLang="zh-TW" sz="2800" dirty="0">
                <a:latin typeface="Calibri" panose="020F0502020204030204" pitchFamily="34" charset="0"/>
                <a:cs typeface="Calibri" panose="020F0502020204030204" pitchFamily="34" charset="0"/>
              </a:rPr>
              <a:t>40 days </a:t>
            </a:r>
          </a:p>
          <a:p>
            <a:r>
              <a:rPr lang="zh-TW" altLang="en-US" sz="2800" dirty="0">
                <a:latin typeface="Calibri" panose="020F0502020204030204" pitchFamily="34" charset="0"/>
                <a:cs typeface="Calibri" panose="020F0502020204030204" pitchFamily="34" charset="0"/>
              </a:rPr>
              <a:t>→</a:t>
            </a:r>
            <a:r>
              <a:rPr lang="en-US" altLang="zh-TW" sz="2800" dirty="0">
                <a:latin typeface="Calibri" panose="020F0502020204030204" pitchFamily="34" charset="0"/>
                <a:cs typeface="Calibri" panose="020F0502020204030204" pitchFamily="34" charset="0"/>
              </a:rPr>
              <a:t> Surpasses all other versions.</a:t>
            </a:r>
          </a:p>
        </p:txBody>
      </p:sp>
      <p:pic>
        <p:nvPicPr>
          <p:cNvPr id="2054" name="Picture 6" descr="新AlphaGo Zero 自學21 日擊敗上代AlphaGo 不靠人類知識- 香港unwire.hk">
            <a:extLst>
              <a:ext uri="{FF2B5EF4-FFF2-40B4-BE49-F238E27FC236}">
                <a16:creationId xmlns:a16="http://schemas.microsoft.com/office/drawing/2014/main" id="{61CF7EAE-770A-AC8D-A0AF-4745BAB393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53782" y="163177"/>
            <a:ext cx="4965982" cy="2674493"/>
          </a:xfrm>
          <a:prstGeom prst="rect">
            <a:avLst/>
          </a:prstGeom>
          <a:ln w="3175">
            <a:solidFill>
              <a:schemeClr val="tx1"/>
            </a:solidFill>
          </a:ln>
          <a:extLst>
            <a:ext uri="{909E8E84-426E-40DD-AFC4-6F175D3DCCD1}">
              <a14:hiddenFill xmlns:a14="http://schemas.microsoft.com/office/drawing/2010/main">
                <a:solidFill>
                  <a:srgbClr val="FFFFFF"/>
                </a:solidFill>
              </a14:hiddenFill>
            </a:ext>
          </a:extLst>
        </p:spPr>
      </p:pic>
      <p:pic>
        <p:nvPicPr>
          <p:cNvPr id="12" name="內容版面配置區 10" descr="一張含有 資料表 的圖片&#10;&#10;自動產生的描述">
            <a:extLst>
              <a:ext uri="{FF2B5EF4-FFF2-40B4-BE49-F238E27FC236}">
                <a16:creationId xmlns:a16="http://schemas.microsoft.com/office/drawing/2014/main" id="{C56CFDEB-818F-65B5-D7F9-A0FB0546C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065" y="3234254"/>
            <a:ext cx="6275884" cy="3340165"/>
          </a:xfrm>
          <a:prstGeom prst="rect">
            <a:avLst/>
          </a:prstGeom>
          <a:ln w="3175">
            <a:solidFill>
              <a:schemeClr val="tx1"/>
            </a:solidFill>
          </a:ln>
        </p:spPr>
      </p:pic>
    </p:spTree>
    <p:extLst>
      <p:ext uri="{BB962C8B-B14F-4D97-AF65-F5344CB8AC3E}">
        <p14:creationId xmlns:p14="http://schemas.microsoft.com/office/powerpoint/2010/main" val="8520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37" name="Rectangle 1036">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39" name="Freeform: Shape 1038">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4C68EE37-624B-036E-AA7D-0E48097C21DA}"/>
              </a:ext>
            </a:extLst>
          </p:cNvPr>
          <p:cNvSpPr>
            <a:spLocks noGrp="1"/>
          </p:cNvSpPr>
          <p:nvPr>
            <p:ph type="title"/>
          </p:nvPr>
        </p:nvSpPr>
        <p:spPr>
          <a:xfrm>
            <a:off x="307653" y="354909"/>
            <a:ext cx="10972800" cy="1570804"/>
          </a:xfrm>
        </p:spPr>
        <p:txBody>
          <a:bodyPr anchor="ctr">
            <a:normAutofit/>
          </a:bodyPr>
          <a:lstStyle/>
          <a:p>
            <a:r>
              <a:rPr lang="en-US" altLang="zh-TW" dirty="0">
                <a:latin typeface="Calibri" panose="020F0502020204030204" pitchFamily="34" charset="0"/>
                <a:cs typeface="Calibri" panose="020F0502020204030204" pitchFamily="34" charset="0"/>
              </a:rPr>
              <a:t>Move Over AlphaGo - </a:t>
            </a:r>
            <a:r>
              <a:rPr lang="en-US" altLang="zh-TW" sz="8000" b="1" dirty="0">
                <a:latin typeface="Calibri" panose="020F0502020204030204" pitchFamily="34" charset="0"/>
                <a:cs typeface="Calibri" panose="020F0502020204030204" pitchFamily="34" charset="0"/>
              </a:rPr>
              <a:t>Alpha Zero </a:t>
            </a:r>
            <a:endParaRPr lang="zh-TW" altLang="en-US" sz="8000" b="1" dirty="0">
              <a:latin typeface="Calibri" panose="020F0502020204030204" pitchFamily="34" charset="0"/>
              <a:cs typeface="Calibri" panose="020F0502020204030204" pitchFamily="34" charset="0"/>
            </a:endParaRPr>
          </a:p>
        </p:txBody>
      </p:sp>
      <p:sp>
        <p:nvSpPr>
          <p:cNvPr id="1032" name="Content Placeholder 1031">
            <a:extLst>
              <a:ext uri="{FF2B5EF4-FFF2-40B4-BE49-F238E27FC236}">
                <a16:creationId xmlns:a16="http://schemas.microsoft.com/office/drawing/2014/main" id="{5D8329F8-2B9F-9133-7C89-023C0D1AA613}"/>
              </a:ext>
            </a:extLst>
          </p:cNvPr>
          <p:cNvSpPr>
            <a:spLocks noGrp="1"/>
          </p:cNvSpPr>
          <p:nvPr>
            <p:ph idx="1"/>
          </p:nvPr>
        </p:nvSpPr>
        <p:spPr>
          <a:xfrm>
            <a:off x="307653" y="2280622"/>
            <a:ext cx="4388313" cy="4467124"/>
          </a:xfrm>
        </p:spPr>
        <p:txBody>
          <a:bodyPr>
            <a:noAutofit/>
          </a:bodyPr>
          <a:lstStyle/>
          <a:p>
            <a:r>
              <a:rPr lang="en-US" sz="2600" dirty="0">
                <a:latin typeface="Calibri" panose="020F0502020204030204" pitchFamily="34" charset="0"/>
                <a:cs typeface="Calibri" panose="020F0502020204030204" pitchFamily="34" charset="0"/>
              </a:rPr>
              <a:t>Alpha Zero taught itself to </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play </a:t>
            </a:r>
            <a:r>
              <a:rPr lang="en-US" sz="2600" b="1" dirty="0">
                <a:latin typeface="Calibri" panose="020F0502020204030204" pitchFamily="34" charset="0"/>
                <a:cs typeface="Calibri" panose="020F0502020204030204" pitchFamily="34" charset="0"/>
              </a:rPr>
              <a:t>three different games</a:t>
            </a:r>
          </a:p>
          <a:p>
            <a:pPr marL="514350" indent="-514350">
              <a:buFont typeface="Wingdings" panose="05000000000000000000" pitchFamily="2" charset="2"/>
              <a:buAutoNum type="circleNumWdWhitePlain"/>
            </a:pPr>
            <a:r>
              <a:rPr lang="en-US" sz="2600" dirty="0">
                <a:latin typeface="Calibri" panose="020F0502020204030204" pitchFamily="34" charset="0"/>
                <a:cs typeface="Calibri" panose="020F0502020204030204" pitchFamily="34" charset="0"/>
              </a:rPr>
              <a:t>Trained 9 hours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Stockfish in </a:t>
            </a:r>
            <a:r>
              <a:rPr lang="en-US" altLang="zh-TW" sz="2400" i="1" dirty="0">
                <a:latin typeface="Calibri" panose="020F0502020204030204" pitchFamily="34" charset="0"/>
                <a:cs typeface="Calibri" panose="020F0502020204030204" pitchFamily="34" charset="0"/>
              </a:rPr>
              <a:t>Chess</a:t>
            </a:r>
            <a:r>
              <a:rPr lang="en-US" altLang="zh-TW" sz="2400" dirty="0">
                <a:latin typeface="Calibri" panose="020F0502020204030204" pitchFamily="34" charset="0"/>
                <a:cs typeface="Calibri" panose="020F0502020204030204" pitchFamily="34" charset="0"/>
              </a:rPr>
              <a:t>.</a:t>
            </a:r>
          </a:p>
          <a:p>
            <a:pPr marL="457200" indent="-457200">
              <a:buFont typeface="Wingdings" panose="05000000000000000000" pitchFamily="2" charset="2"/>
              <a:buAutoNum type="circleNumWdWhitePlain" startAt="2"/>
            </a:pPr>
            <a:r>
              <a:rPr lang="en-US" altLang="zh-TW" sz="2400" dirty="0">
                <a:latin typeface="Calibri" panose="020F0502020204030204" pitchFamily="34" charset="0"/>
                <a:cs typeface="Calibri" panose="020F0502020204030204" pitchFamily="34" charset="0"/>
              </a:rPr>
              <a:t>Trained 12 hours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Elmo in </a:t>
            </a:r>
            <a:r>
              <a:rPr lang="en-US" altLang="zh-TW" sz="2400" i="1" dirty="0">
                <a:latin typeface="Calibri" panose="020F0502020204030204" pitchFamily="34" charset="0"/>
                <a:cs typeface="Calibri" panose="020F0502020204030204" pitchFamily="34" charset="0"/>
              </a:rPr>
              <a:t>Shogi</a:t>
            </a:r>
            <a:r>
              <a:rPr lang="en-US" altLang="zh-TW" sz="2400" dirty="0">
                <a:latin typeface="Calibri" panose="020F0502020204030204" pitchFamily="34" charset="0"/>
                <a:cs typeface="Calibri" panose="020F0502020204030204" pitchFamily="34" charset="0"/>
              </a:rPr>
              <a:t>.</a:t>
            </a:r>
          </a:p>
          <a:p>
            <a:pPr marL="457200" indent="-457200">
              <a:buFont typeface="Wingdings" panose="05000000000000000000" pitchFamily="2" charset="2"/>
              <a:buAutoNum type="circleNumWdWhitePlain" startAt="2"/>
            </a:pPr>
            <a:r>
              <a:rPr lang="en-US" altLang="zh-TW" sz="2400" dirty="0">
                <a:latin typeface="Calibri" panose="020F0502020204030204" pitchFamily="34" charset="0"/>
                <a:cs typeface="Calibri" panose="020F0502020204030204" pitchFamily="34" charset="0"/>
              </a:rPr>
              <a:t>Trained 13 days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Alpha in </a:t>
            </a:r>
            <a:r>
              <a:rPr lang="en-US" altLang="zh-TW" sz="2400" i="1" dirty="0">
                <a:latin typeface="Calibri" panose="020F0502020204030204" pitchFamily="34" charset="0"/>
                <a:cs typeface="Calibri" panose="020F0502020204030204" pitchFamily="34" charset="0"/>
              </a:rPr>
              <a:t>Go</a:t>
            </a:r>
            <a:r>
              <a:rPr lang="en-US" altLang="zh-TW" sz="2400" dirty="0">
                <a:latin typeface="Calibri" panose="020F0502020204030204" pitchFamily="34" charset="0"/>
                <a:cs typeface="Calibri" panose="020F0502020204030204" pitchFamily="34" charset="0"/>
              </a:rPr>
              <a:t>.</a:t>
            </a:r>
          </a:p>
        </p:txBody>
      </p:sp>
      <p:pic>
        <p:nvPicPr>
          <p:cNvPr id="1028" name="Picture 4" descr="Starting from random play, knowing just the basic rules, AlphaZero defeated a world champion program in the games of Go, chess, and shogi.">
            <a:extLst>
              <a:ext uri="{FF2B5EF4-FFF2-40B4-BE49-F238E27FC236}">
                <a16:creationId xmlns:a16="http://schemas.microsoft.com/office/drawing/2014/main" id="{CBACA25E-3D82-B55C-B8C4-B4FB90D397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9939" y="2280622"/>
            <a:ext cx="7205040" cy="446712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4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4" name="Rectangle 104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46" name="Freeform: Shape 1045">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useBgFill="1">
        <p:nvSpPr>
          <p:cNvPr id="104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50" name="Rectangle 1049">
            <a:extLst>
              <a:ext uri="{FF2B5EF4-FFF2-40B4-BE49-F238E27FC236}">
                <a16:creationId xmlns:a16="http://schemas.microsoft.com/office/drawing/2014/main" id="{C3B492FA-F7E7-4C37-A395-EC3426FA8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52" name="Freeform: Shape 1051">
            <a:extLst>
              <a:ext uri="{FF2B5EF4-FFF2-40B4-BE49-F238E27FC236}">
                <a16:creationId xmlns:a16="http://schemas.microsoft.com/office/drawing/2014/main" id="{C1D41860-C334-4AEF-B2BB-71CB98CC8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4C68EE37-624B-036E-AA7D-0E48097C21DA}"/>
              </a:ext>
            </a:extLst>
          </p:cNvPr>
          <p:cNvSpPr>
            <a:spLocks noGrp="1"/>
          </p:cNvSpPr>
          <p:nvPr>
            <p:ph type="title"/>
          </p:nvPr>
        </p:nvSpPr>
        <p:spPr>
          <a:xfrm>
            <a:off x="609600" y="4459704"/>
            <a:ext cx="6658405" cy="926336"/>
          </a:xfrm>
        </p:spPr>
        <p:txBody>
          <a:bodyPr vert="horz" lIns="91440" tIns="45720" rIns="91440" bIns="45720" rtlCol="0" anchor="ctr">
            <a:normAutofit/>
          </a:bodyPr>
          <a:lstStyle/>
          <a:p>
            <a:pPr>
              <a:lnSpc>
                <a:spcPct val="90000"/>
              </a:lnSpc>
            </a:pPr>
            <a:r>
              <a:rPr lang="en-US" altLang="zh-TW" dirty="0">
                <a:latin typeface="Calibri" panose="020F0502020204030204" pitchFamily="34" charset="0"/>
                <a:cs typeface="Calibri" panose="020F0502020204030204" pitchFamily="34" charset="0"/>
              </a:rPr>
              <a:t>Application: Teaching Tool</a:t>
            </a:r>
          </a:p>
        </p:txBody>
      </p:sp>
      <p:pic>
        <p:nvPicPr>
          <p:cNvPr id="13" name="內容版面配置區 12">
            <a:extLst>
              <a:ext uri="{FF2B5EF4-FFF2-40B4-BE49-F238E27FC236}">
                <a16:creationId xmlns:a16="http://schemas.microsoft.com/office/drawing/2014/main" id="{B418E677-6B4C-7F51-0CC8-4C882AD82D42}"/>
              </a:ext>
            </a:extLst>
          </p:cNvPr>
          <p:cNvPicPr>
            <a:picLocks noGrp="1" noChangeAspect="1"/>
          </p:cNvPicPr>
          <p:nvPr>
            <p:ph idx="1"/>
          </p:nvPr>
        </p:nvPicPr>
        <p:blipFill>
          <a:blip r:embed="rId3"/>
          <a:stretch>
            <a:fillRect/>
          </a:stretch>
        </p:blipFill>
        <p:spPr>
          <a:xfrm>
            <a:off x="2470248" y="123675"/>
            <a:ext cx="7989596" cy="3036046"/>
          </a:xfrm>
          <a:prstGeom prst="rect">
            <a:avLst/>
          </a:prstGeom>
          <a:ln w="3175">
            <a:solidFill>
              <a:schemeClr val="tx1"/>
            </a:solidFill>
          </a:ln>
        </p:spPr>
      </p:pic>
      <p:sp>
        <p:nvSpPr>
          <p:cNvPr id="14" name="Content Placeholder 1031">
            <a:extLst>
              <a:ext uri="{FF2B5EF4-FFF2-40B4-BE49-F238E27FC236}">
                <a16:creationId xmlns:a16="http://schemas.microsoft.com/office/drawing/2014/main" id="{952ECC57-B366-CD94-007B-C1C156479CD9}"/>
              </a:ext>
            </a:extLst>
          </p:cNvPr>
          <p:cNvSpPr txBox="1">
            <a:spLocks/>
          </p:cNvSpPr>
          <p:nvPr/>
        </p:nvSpPr>
        <p:spPr>
          <a:xfrm>
            <a:off x="609600" y="5386040"/>
            <a:ext cx="11180288" cy="1393215"/>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2600" dirty="0">
                <a:latin typeface="Calibri" panose="020F0502020204030204" pitchFamily="34" charset="0"/>
                <a:cs typeface="Calibri" panose="020F0502020204030204" pitchFamily="34" charset="0"/>
              </a:rPr>
              <a:t>be used to explore the opening moves of a game of Go.</a:t>
            </a:r>
          </a:p>
          <a:p>
            <a:pPr marL="514350" indent="-514350">
              <a:buFont typeface="Arial" panose="020B0604020202020204" pitchFamily="34" charset="0"/>
              <a:buChar char="•"/>
            </a:pPr>
            <a:r>
              <a:rPr lang="en-US" sz="2600" dirty="0">
                <a:latin typeface="Calibri" panose="020F0502020204030204" pitchFamily="34" charset="0"/>
                <a:cs typeface="Calibri" panose="020F0502020204030204" pitchFamily="34" charset="0"/>
              </a:rPr>
              <a:t>try out alternative moves and show the probabilities of a win. </a:t>
            </a:r>
          </a:p>
        </p:txBody>
      </p:sp>
      <p:pic>
        <p:nvPicPr>
          <p:cNvPr id="1026" name="Picture 2" descr="Click To Go To Website Or Internet Line Art Icon For Apps And Websites  Royalty Free SVG, Cliparts, Vectors, And Stock Illustration. Image 68962285.">
            <a:hlinkClick r:id="rId4"/>
            <a:extLst>
              <a:ext uri="{FF2B5EF4-FFF2-40B4-BE49-F238E27FC236}">
                <a16:creationId xmlns:a16="http://schemas.microsoft.com/office/drawing/2014/main" id="{08F6CBE2-3D4C-75A2-1B9E-C95FF0345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867" y="4658548"/>
            <a:ext cx="583442" cy="583442"/>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AAA5DFBF-E591-88D3-33D4-94FA29510851}"/>
              </a:ext>
            </a:extLst>
          </p:cNvPr>
          <p:cNvSpPr>
            <a:spLocks noGrp="1"/>
          </p:cNvSpPr>
          <p:nvPr>
            <p:ph type="sldNum" sz="quarter" idx="12"/>
          </p:nvPr>
        </p:nvSpPr>
        <p:spPr/>
        <p:txBody>
          <a:bodyPr/>
          <a:lstStyle/>
          <a:p>
            <a:fld id="{1F646F3F-274D-499B-ABBE-824EB4ABDC3D}" type="slidenum">
              <a:rPr lang="en-US" smtClean="0"/>
              <a:t>24</a:t>
            </a:fld>
            <a:endParaRPr lang="en-US" dirty="0"/>
          </a:p>
        </p:txBody>
      </p:sp>
    </p:spTree>
    <p:extLst>
      <p:ext uri="{BB962C8B-B14F-4D97-AF65-F5344CB8AC3E}">
        <p14:creationId xmlns:p14="http://schemas.microsoft.com/office/powerpoint/2010/main" val="3214266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8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91" name="Rectangle 109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81C7A39F-45FA-A04F-411C-D0465E76EA3B}"/>
              </a:ext>
            </a:extLst>
          </p:cNvPr>
          <p:cNvSpPr>
            <a:spLocks noGrp="1"/>
          </p:cNvSpPr>
          <p:nvPr>
            <p:ph type="title"/>
          </p:nvPr>
        </p:nvSpPr>
        <p:spPr>
          <a:xfrm>
            <a:off x="308347" y="3844552"/>
            <a:ext cx="10062117" cy="1162346"/>
          </a:xfrm>
        </p:spPr>
        <p:txBody>
          <a:bodyPr vert="horz" lIns="91440" tIns="45720" rIns="91440" bIns="45720" rtlCol="0" anchor="ctr">
            <a:normAutofit/>
          </a:bodyPr>
          <a:lstStyle/>
          <a:p>
            <a:r>
              <a:rPr lang="en-US" altLang="zh-TW" kern="1200" dirty="0">
                <a:solidFill>
                  <a:schemeClr val="tx1"/>
                </a:solidFill>
                <a:latin typeface="Calibri" panose="020F0502020204030204" pitchFamily="34" charset="0"/>
                <a:cs typeface="Calibri" panose="020F0502020204030204" pitchFamily="34" charset="0"/>
              </a:rPr>
              <a:t>AlphaGo on StarCraft II – </a:t>
            </a:r>
            <a:r>
              <a:rPr lang="en-US" altLang="zh-TW" sz="6700" b="1" kern="1200" dirty="0">
                <a:solidFill>
                  <a:schemeClr val="tx1"/>
                </a:solidFill>
                <a:latin typeface="Calibri" panose="020F0502020204030204" pitchFamily="34" charset="0"/>
                <a:cs typeface="Calibri" panose="020F0502020204030204" pitchFamily="34" charset="0"/>
              </a:rPr>
              <a:t>Apha Star</a:t>
            </a:r>
            <a:endParaRPr lang="en-US" altLang="zh-TW" sz="6700" kern="1200" dirty="0">
              <a:solidFill>
                <a:schemeClr val="tx1"/>
              </a:solidFill>
              <a:latin typeface="Calibri" panose="020F0502020204030204" pitchFamily="34" charset="0"/>
              <a:cs typeface="Calibri" panose="020F0502020204030204" pitchFamily="34" charset="0"/>
            </a:endParaRPr>
          </a:p>
        </p:txBody>
      </p:sp>
      <p:pic>
        <p:nvPicPr>
          <p:cNvPr id="1028" name="Picture 4" descr="一張含有 光線, 已裝飾 的圖片&#10;&#10;自動產生的描述">
            <a:extLst>
              <a:ext uri="{FF2B5EF4-FFF2-40B4-BE49-F238E27FC236}">
                <a16:creationId xmlns:a16="http://schemas.microsoft.com/office/drawing/2014/main" id="{E2E2E4F7-5C18-E08D-CA06-F5069463485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6806" b="18590"/>
          <a:stretch/>
        </p:blipFill>
        <p:spPr bwMode="auto">
          <a:xfrm>
            <a:off x="20" y="1"/>
            <a:ext cx="12191980" cy="4160803"/>
          </a:xfrm>
          <a:custGeom>
            <a:avLst/>
            <a:gdLst/>
            <a:ahLst/>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1031">
            <a:extLst>
              <a:ext uri="{FF2B5EF4-FFF2-40B4-BE49-F238E27FC236}">
                <a16:creationId xmlns:a16="http://schemas.microsoft.com/office/drawing/2014/main" id="{773181E9-45F2-BE54-ACCF-2763D519A924}"/>
              </a:ext>
            </a:extLst>
          </p:cNvPr>
          <p:cNvSpPr txBox="1">
            <a:spLocks/>
          </p:cNvSpPr>
          <p:nvPr/>
        </p:nvSpPr>
        <p:spPr>
          <a:xfrm>
            <a:off x="305297" y="5006898"/>
            <a:ext cx="11738020" cy="156117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600" dirty="0">
                <a:latin typeface="Calibri" panose="020F0502020204030204" pitchFamily="34" charset="0"/>
                <a:cs typeface="Calibri" panose="020F0502020204030204" pitchFamily="34" charset="0"/>
              </a:rPr>
              <a:t>Difficulty to AI in past:</a:t>
            </a:r>
          </a:p>
          <a:p>
            <a:pPr marL="514350" indent="-514350">
              <a:buFont typeface="+mj-lt"/>
              <a:buAutoNum type="arabicPeriod"/>
            </a:pPr>
            <a:r>
              <a:rPr lang="en-US" sz="2600" dirty="0">
                <a:latin typeface="Calibri" panose="020F0502020204030204" pitchFamily="34" charset="0"/>
                <a:cs typeface="Calibri" panose="020F0502020204030204" pitchFamily="34" charset="0"/>
              </a:rPr>
              <a:t>Unlike Chess or Go, you won’t know </a:t>
            </a:r>
            <a:r>
              <a:rPr lang="en-US" altLang="zh-TW" sz="2600" dirty="0">
                <a:latin typeface="Calibri" panose="020F0502020204030204" pitchFamily="34" charset="0"/>
                <a:cs typeface="Calibri" panose="020F0502020204030204" pitchFamily="34" charset="0"/>
              </a:rPr>
              <a:t>opponent</a:t>
            </a:r>
            <a:r>
              <a:rPr lang="en-US" sz="2600" dirty="0">
                <a:latin typeface="Calibri" panose="020F0502020204030204" pitchFamily="34" charset="0"/>
                <a:cs typeface="Calibri" panose="020F0502020204030204" pitchFamily="34" charset="0"/>
              </a:rPr>
              <a:t>’s action</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unless observation</a:t>
            </a:r>
            <a:r>
              <a:rPr lang="en-US" sz="2600" dirty="0">
                <a:latin typeface="Calibri" panose="020F0502020204030204" pitchFamily="34" charset="0"/>
                <a:cs typeface="Calibri" panose="020F0502020204030204" pitchFamily="34" charset="0"/>
              </a:rPr>
              <a:t>.</a:t>
            </a:r>
          </a:p>
          <a:p>
            <a:pPr marL="514350" indent="-514350">
              <a:buFont typeface="+mj-lt"/>
              <a:buAutoNum type="arabicPeriod"/>
            </a:pPr>
            <a:r>
              <a:rPr lang="en-US" sz="2600" dirty="0">
                <a:latin typeface="Calibri" panose="020F0502020204030204" pitchFamily="34" charset="0"/>
                <a:cs typeface="Calibri" panose="020F0502020204030204" pitchFamily="34" charset="0"/>
              </a:rPr>
              <a:t>Not turn-based game, both Apha</a:t>
            </a:r>
            <a:r>
              <a:rPr lang="zh-TW" altLang="en-US" sz="2600" dirty="0">
                <a:latin typeface="Calibri" panose="020F0502020204030204" pitchFamily="34" charset="0"/>
                <a:cs typeface="Calibri" panose="020F0502020204030204" pitchFamily="34" charset="0"/>
              </a:rPr>
              <a:t> </a:t>
            </a:r>
            <a:r>
              <a:rPr lang="en-US" sz="2600" dirty="0">
                <a:latin typeface="Calibri" panose="020F0502020204030204" pitchFamily="34" charset="0"/>
                <a:cs typeface="Calibri" panose="020F0502020204030204" pitchFamily="34" charset="0"/>
              </a:rPr>
              <a:t>Star and </a:t>
            </a:r>
            <a:r>
              <a:rPr lang="en-US" altLang="zh-TW" sz="2600" dirty="0">
                <a:latin typeface="Calibri" panose="020F0502020204030204" pitchFamily="34" charset="0"/>
                <a:cs typeface="Calibri" panose="020F0502020204030204" pitchFamily="34" charset="0"/>
              </a:rPr>
              <a:t>opponent must make decisions ASAP. </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516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3A81ED-E645-0EB6-5A4B-BE6CBA3BB0A2}"/>
              </a:ext>
            </a:extLst>
          </p:cNvPr>
          <p:cNvSpPr>
            <a:spLocks noGrp="1"/>
          </p:cNvSpPr>
          <p:nvPr>
            <p:ph type="title"/>
          </p:nvPr>
        </p:nvSpPr>
        <p:spPr>
          <a:xfrm>
            <a:off x="609600" y="0"/>
            <a:ext cx="10972800" cy="1325563"/>
          </a:xfrm>
        </p:spPr>
        <p:txBody>
          <a:bodyPr anchor="ctr">
            <a:normAutofit/>
          </a:bodyPr>
          <a:lstStyle/>
          <a:p>
            <a:r>
              <a:rPr lang="en-US" altLang="zh-TW" dirty="0">
                <a:latin typeface="Calibri" panose="020F0502020204030204" pitchFamily="34" charset="0"/>
                <a:cs typeface="Calibri" panose="020F0502020204030204" pitchFamily="34" charset="0"/>
              </a:rPr>
              <a:t>Alpha</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Star Competition with Human </a:t>
            </a:r>
            <a:endParaRPr lang="zh-TW" altLang="en-US" dirty="0">
              <a:latin typeface="Calibri" panose="020F0502020204030204" pitchFamily="34" charset="0"/>
              <a:cs typeface="Calibri" panose="020F0502020204030204" pitchFamily="34" charset="0"/>
            </a:endParaRPr>
          </a:p>
        </p:txBody>
      </p:sp>
      <p:sp>
        <p:nvSpPr>
          <p:cNvPr id="11" name="文字方塊 10">
            <a:extLst>
              <a:ext uri="{FF2B5EF4-FFF2-40B4-BE49-F238E27FC236}">
                <a16:creationId xmlns:a16="http://schemas.microsoft.com/office/drawing/2014/main" id="{205B9E43-BB09-9370-A070-15F8C3AD1595}"/>
              </a:ext>
            </a:extLst>
          </p:cNvPr>
          <p:cNvSpPr txBox="1"/>
          <p:nvPr/>
        </p:nvSpPr>
        <p:spPr>
          <a:xfrm>
            <a:off x="609600" y="1325563"/>
            <a:ext cx="10262839" cy="2893100"/>
          </a:xfrm>
          <a:prstGeom prst="rect">
            <a:avLst/>
          </a:prstGeom>
          <a:noFill/>
        </p:spPr>
        <p:txBody>
          <a:bodyPr wrap="square">
            <a:spAutoFit/>
          </a:bodyPr>
          <a:lstStyle/>
          <a:p>
            <a:r>
              <a:rPr lang="en-US" altLang="zh-TW" sz="2600" dirty="0">
                <a:latin typeface="Calibri" panose="020F0502020204030204" pitchFamily="34" charset="0"/>
                <a:cs typeface="Calibri" panose="020F0502020204030204" pitchFamily="34" charset="0"/>
              </a:rPr>
              <a:t>However, AI through </a:t>
            </a:r>
            <a:r>
              <a:rPr lang="en-US" altLang="zh-TW" sz="2600" b="1" dirty="0">
                <a:latin typeface="Calibri" panose="020F0502020204030204" pitchFamily="34" charset="0"/>
                <a:cs typeface="Calibri" panose="020F0502020204030204" pitchFamily="34" charset="0"/>
              </a:rPr>
              <a:t>Deep Reinforcement Leaning</a:t>
            </a:r>
            <a:r>
              <a:rPr lang="en-US" altLang="zh-TW" sz="2600" dirty="0">
                <a:latin typeface="Calibri" panose="020F0502020204030204" pitchFamily="34" charset="0"/>
                <a:cs typeface="Calibri" panose="020F0502020204030204" pitchFamily="34" charset="0"/>
              </a:rPr>
              <a:t>, in the year 2018:</a:t>
            </a:r>
          </a:p>
          <a:p>
            <a:pPr marL="457200" indent="-457200">
              <a:buFont typeface="Arial" panose="020B0604020202020204" pitchFamily="34" charset="0"/>
              <a:buChar char="•"/>
            </a:pPr>
            <a:r>
              <a:rPr lang="en-US" altLang="zh-TW" sz="2600" i="1" dirty="0">
                <a:latin typeface="Calibri" panose="020F0502020204030204" pitchFamily="34" charset="0"/>
                <a:cs typeface="Calibri" panose="020F0502020204030204" pitchFamily="34" charset="0"/>
              </a:rPr>
              <a:t>First Round</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TLO</a:t>
            </a:r>
            <a:r>
              <a:rPr lang="en-US" altLang="zh-TW" sz="2600" dirty="0">
                <a:latin typeface="Calibri" panose="020F0502020204030204" pitchFamily="34" charset="0"/>
                <a:cs typeface="Calibri" panose="020F0502020204030204" pitchFamily="34" charset="0"/>
              </a:rPr>
              <a:t>, German professional player.</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Alpha</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Star Win</a:t>
            </a:r>
          </a:p>
          <a:p>
            <a:pPr marL="457200" indent="-457200">
              <a:buFont typeface="Arial" panose="020B0604020202020204" pitchFamily="34" charset="0"/>
              <a:buChar char="•"/>
            </a:pPr>
            <a:r>
              <a:rPr lang="en-US" altLang="zh-TW" sz="2600" i="1" dirty="0">
                <a:latin typeface="Calibri" panose="020F0502020204030204" pitchFamily="34" charset="0"/>
                <a:cs typeface="Calibri" panose="020F0502020204030204" pitchFamily="34" charset="0"/>
              </a:rPr>
              <a:t>Second Round</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MaNa, the world‘s top ten player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5:0</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Alpha</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Star Win</a:t>
            </a:r>
          </a:p>
        </p:txBody>
      </p:sp>
      <p:pic>
        <p:nvPicPr>
          <p:cNvPr id="25" name="內容版面配置區 24">
            <a:extLst>
              <a:ext uri="{FF2B5EF4-FFF2-40B4-BE49-F238E27FC236}">
                <a16:creationId xmlns:a16="http://schemas.microsoft.com/office/drawing/2014/main" id="{09E50629-3044-FF53-BA4C-8778E28EA5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48419" y="3793451"/>
            <a:ext cx="5143288" cy="2893100"/>
          </a:xfrm>
        </p:spPr>
      </p:pic>
    </p:spTree>
    <p:extLst>
      <p:ext uri="{BB962C8B-B14F-4D97-AF65-F5344CB8AC3E}">
        <p14:creationId xmlns:p14="http://schemas.microsoft.com/office/powerpoint/2010/main" val="1156897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 Star Training Process</a:t>
            </a:r>
            <a:endParaRPr lang="zh-TW" altLang="en-US" dirty="0">
              <a:latin typeface="Calibri" panose="020F0502020204030204" pitchFamily="34" charset="0"/>
              <a:cs typeface="Calibri" panose="020F0502020204030204" pitchFamily="34" charset="0"/>
            </a:endParaRPr>
          </a:p>
        </p:txBody>
      </p:sp>
      <p:pic>
        <p:nvPicPr>
          <p:cNvPr id="1030" name="Picture 6">
            <a:extLst>
              <a:ext uri="{FF2B5EF4-FFF2-40B4-BE49-F238E27FC236}">
                <a16:creationId xmlns:a16="http://schemas.microsoft.com/office/drawing/2014/main" id="{401E98A7-F0A1-A33D-6D17-60BE93F5F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439" y="3252142"/>
            <a:ext cx="8009681" cy="3582708"/>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
        <p:nvSpPr>
          <p:cNvPr id="5" name="內容版面配置區 4">
            <a:extLst>
              <a:ext uri="{FF2B5EF4-FFF2-40B4-BE49-F238E27FC236}">
                <a16:creationId xmlns:a16="http://schemas.microsoft.com/office/drawing/2014/main" id="{C1F8317F-57E9-DBEC-D8CF-A7F39FAC6FCB}"/>
              </a:ext>
            </a:extLst>
          </p:cNvPr>
          <p:cNvSpPr>
            <a:spLocks noGrp="1"/>
          </p:cNvSpPr>
          <p:nvPr>
            <p:ph idx="1"/>
          </p:nvPr>
        </p:nvSpPr>
        <p:spPr>
          <a:xfrm>
            <a:off x="609600" y="1378043"/>
            <a:ext cx="10972800" cy="1897249"/>
          </a:xfrm>
        </p:spPr>
        <p:txBody>
          <a:bodyPr>
            <a:noAutofit/>
          </a:bodyPr>
          <a:lstStyle/>
          <a:p>
            <a:pPr marL="342900" indent="-342900">
              <a:buFont typeface="Arial" panose="020B0604020202020204" pitchFamily="34" charset="0"/>
              <a:buChar char="•"/>
            </a:pPr>
            <a:r>
              <a:rPr lang="en-US" altLang="zh-TW" sz="2200" b="0" i="0" dirty="0">
                <a:effectLst/>
                <a:latin typeface="Calibri" panose="020F0502020204030204" pitchFamily="34" charset="0"/>
                <a:cs typeface="Calibri" panose="020F0502020204030204" pitchFamily="34" charset="0"/>
              </a:rPr>
              <a:t>Initially, trained from human game replays.</a:t>
            </a:r>
          </a:p>
          <a:p>
            <a:pPr marL="342900" indent="-342900">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T</a:t>
            </a:r>
            <a:r>
              <a:rPr lang="en-US" altLang="zh-TW" sz="2200" b="0" i="0" dirty="0">
                <a:effectLst/>
                <a:latin typeface="Calibri" panose="020F0502020204030204" pitchFamily="34" charset="0"/>
                <a:cs typeface="Calibri" panose="020F0502020204030204" pitchFamily="34" charset="0"/>
              </a:rPr>
              <a:t>hen, trained against other competitors in the league.</a:t>
            </a:r>
          </a:p>
          <a:p>
            <a:pPr marL="342900" indent="-342900">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The parameters are updated by RL from the game outcomes against competitors.</a:t>
            </a:r>
          </a:p>
          <a:p>
            <a:pPr marL="342900" indent="-342900">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The final agent is sampled from the Nash distribution of the league.</a:t>
            </a:r>
          </a:p>
        </p:txBody>
      </p:sp>
    </p:spTree>
    <p:extLst>
      <p:ext uri="{BB962C8B-B14F-4D97-AF65-F5344CB8AC3E}">
        <p14:creationId xmlns:p14="http://schemas.microsoft.com/office/powerpoint/2010/main" val="2357637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057" name="Rectangle 205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E51A09D1-E83C-13E9-92FC-D79FD7DF64CC}"/>
              </a:ext>
            </a:extLst>
          </p:cNvPr>
          <p:cNvSpPr>
            <a:spLocks noGrp="1"/>
          </p:cNvSpPr>
          <p:nvPr>
            <p:ph type="title"/>
          </p:nvPr>
        </p:nvSpPr>
        <p:spPr>
          <a:xfrm>
            <a:off x="5748750" y="124519"/>
            <a:ext cx="6115301" cy="1382992"/>
          </a:xfrm>
        </p:spPr>
        <p:txBody>
          <a:bodyPr vert="horz" lIns="91440" tIns="45720" rIns="91440" bIns="45720" rtlCol="0" anchor="ctr">
            <a:normAutofit fontScale="90000"/>
          </a:bodyPr>
          <a:lstStyle/>
          <a:p>
            <a:r>
              <a:rPr lang="en-US" altLang="zh-TW" sz="5600" b="1" kern="1200" dirty="0">
                <a:solidFill>
                  <a:schemeClr val="tx1"/>
                </a:solidFill>
                <a:latin typeface="Calibri" panose="020F0502020204030204" pitchFamily="34" charset="0"/>
                <a:cs typeface="Calibri" panose="020F0502020204030204" pitchFamily="34" charset="0"/>
              </a:rPr>
              <a:t>AI Bot </a:t>
            </a:r>
            <a:br>
              <a:rPr lang="en-US" altLang="zh-TW" sz="5600" b="1" kern="1200" dirty="0">
                <a:solidFill>
                  <a:schemeClr val="tx1"/>
                </a:solidFill>
                <a:latin typeface="Calibri" panose="020F0502020204030204" pitchFamily="34" charset="0"/>
                <a:cs typeface="Calibri" panose="020F0502020204030204" pitchFamily="34" charset="0"/>
              </a:rPr>
            </a:br>
            <a:r>
              <a:rPr lang="en-US" altLang="zh-TW" sz="4400" b="1" kern="1200" dirty="0">
                <a:solidFill>
                  <a:schemeClr val="tx1"/>
                </a:solidFill>
                <a:latin typeface="Calibri" panose="020F0502020204030204" pitchFamily="34" charset="0"/>
                <a:cs typeface="Calibri" panose="020F0502020204030204" pitchFamily="34" charset="0"/>
              </a:rPr>
              <a:t>(</a:t>
            </a:r>
            <a:r>
              <a:rPr lang="en-US" altLang="zh-TW" kern="1200" dirty="0">
                <a:solidFill>
                  <a:schemeClr val="tx1"/>
                </a:solidFill>
                <a:latin typeface="Calibri" panose="020F0502020204030204" pitchFamily="34" charset="0"/>
                <a:cs typeface="Calibri" panose="020F0502020204030204" pitchFamily="34" charset="0"/>
              </a:rPr>
              <a:t>AI on Video Games )</a:t>
            </a:r>
            <a:endParaRPr lang="en-US" altLang="zh-TW" sz="5600" kern="1200" dirty="0">
              <a:solidFill>
                <a:schemeClr val="tx1"/>
              </a:solidFill>
              <a:latin typeface="Calibri" panose="020F0502020204030204" pitchFamily="34" charset="0"/>
              <a:cs typeface="Calibri" panose="020F0502020204030204" pitchFamily="34" charset="0"/>
            </a:endParaRPr>
          </a:p>
        </p:txBody>
      </p:sp>
      <p:pic>
        <p:nvPicPr>
          <p:cNvPr id="2050" name="Picture 2" descr="一張含有 文字, 道路, 路, 場景 的圖片&#10;&#10;自動產生的描述">
            <a:extLst>
              <a:ext uri="{FF2B5EF4-FFF2-40B4-BE49-F238E27FC236}">
                <a16:creationId xmlns:a16="http://schemas.microsoft.com/office/drawing/2014/main" id="{9DC58DF5-89F1-E24C-3B24-C8B6625EC8D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5997" r="18836" b="-1"/>
          <a:stretch/>
        </p:blipFill>
        <p:spPr bwMode="auto">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內容版面配置區 4">
            <a:extLst>
              <a:ext uri="{FF2B5EF4-FFF2-40B4-BE49-F238E27FC236}">
                <a16:creationId xmlns:a16="http://schemas.microsoft.com/office/drawing/2014/main" id="{BDC96A8E-47AE-76F7-5FFE-CE558DC99240}"/>
              </a:ext>
            </a:extLst>
          </p:cNvPr>
          <p:cNvSpPr txBox="1">
            <a:spLocks/>
          </p:cNvSpPr>
          <p:nvPr/>
        </p:nvSpPr>
        <p:spPr>
          <a:xfrm>
            <a:off x="5748751" y="1632030"/>
            <a:ext cx="6265771" cy="510145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TORCS: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The Open Racing Car Simulator</a:t>
            </a:r>
          </a:p>
          <a:p>
            <a:pPr marL="6858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Techniques: DRL</a:t>
            </a:r>
          </a:p>
          <a:p>
            <a:pPr marL="6858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Benefits:</a:t>
            </a:r>
          </a:p>
          <a:p>
            <a:pPr marL="857250" indent="-514350">
              <a:buFont typeface="+mj-lt"/>
              <a:buAutoNum type="arabicPeriod"/>
            </a:pPr>
            <a:r>
              <a:rPr lang="en-US" altLang="zh-TW" sz="2600" dirty="0">
                <a:latin typeface="Calibri" panose="020F0502020204030204" pitchFamily="34" charset="0"/>
                <a:cs typeface="Calibri" panose="020F0502020204030204" pitchFamily="34" charset="0"/>
              </a:rPr>
              <a:t>Player’s Partner</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Train noob or Challenge Player.</a:t>
            </a:r>
          </a:p>
          <a:p>
            <a:pPr marL="857250" indent="-514350">
              <a:buFont typeface="+mj-lt"/>
              <a:buAutoNum type="arabicPeriod"/>
            </a:pPr>
            <a:r>
              <a:rPr lang="en-US" altLang="zh-TW" sz="2600" dirty="0">
                <a:latin typeface="Calibri" panose="020F0502020204030204" pitchFamily="34" charset="0"/>
                <a:cs typeface="Calibri" panose="020F0502020204030204" pitchFamily="34" charset="0"/>
              </a:rPr>
              <a:t>Help run the games. / Detect any weaknesses of a game after design.</a:t>
            </a:r>
            <a:r>
              <a:rPr lang="zh-TW" altLang="en-US" sz="2600" dirty="0">
                <a:latin typeface="Calibri" panose="020F0502020204030204" pitchFamily="34" charset="0"/>
                <a:cs typeface="Calibri" panose="020F0502020204030204" pitchFamily="34" charset="0"/>
              </a:rPr>
              <a:t> </a:t>
            </a:r>
            <a:endParaRPr lang="en-US" altLang="zh-TW" sz="2600" dirty="0">
              <a:latin typeface="Calibri" panose="020F0502020204030204" pitchFamily="34" charset="0"/>
              <a:cs typeface="Calibri" panose="020F0502020204030204" pitchFamily="34" charset="0"/>
            </a:endParaRPr>
          </a:p>
          <a:p>
            <a:pPr marL="800100" indent="-4572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This program is developed by Taiwan,</a:t>
            </a:r>
            <a:br>
              <a:rPr lang="en-US" altLang="zh-TW" sz="26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National Yang Ming Chiao Tung University.</a:t>
            </a:r>
            <a:endParaRPr lang="en-US" altLang="zh-TW"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1658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B14F6E8D-3AAC-14CD-5BD2-CBCD5C050CB0}"/>
              </a:ext>
            </a:extLst>
          </p:cNvPr>
          <p:cNvSpPr>
            <a:spLocks noGrp="1"/>
          </p:cNvSpPr>
          <p:nvPr>
            <p:ph type="title"/>
          </p:nvPr>
        </p:nvSpPr>
        <p:spPr>
          <a:xfrm>
            <a:off x="265367" y="140997"/>
            <a:ext cx="5369169" cy="1171846"/>
          </a:xfrm>
        </p:spPr>
        <p:txBody>
          <a:bodyPr anchor="ctr">
            <a:normAutofit/>
          </a:bodyPr>
          <a:lstStyle/>
          <a:p>
            <a:r>
              <a:rPr lang="en-US" altLang="zh-TW" dirty="0">
                <a:latin typeface="Calibri" panose="020F0502020204030204" pitchFamily="34" charset="0"/>
                <a:cs typeface="Calibri" panose="020F0502020204030204" pitchFamily="34" charset="0"/>
              </a:rPr>
              <a:t>Conclusion</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4AC7B71F-6F70-D21F-3EE3-C38274C37790}"/>
              </a:ext>
            </a:extLst>
          </p:cNvPr>
          <p:cNvSpPr>
            <a:spLocks noGrp="1"/>
          </p:cNvSpPr>
          <p:nvPr>
            <p:ph idx="1"/>
          </p:nvPr>
        </p:nvSpPr>
        <p:spPr>
          <a:xfrm>
            <a:off x="265367" y="1312844"/>
            <a:ext cx="5722786" cy="5404159"/>
          </a:xfrm>
        </p:spPr>
        <p:txBody>
          <a:bodyPr anchor="t">
            <a:noAutofit/>
          </a:bodyPr>
          <a:lstStyle/>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Will AI replace Human Being?</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AlphaGo </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Weak AI, not Strong AI.</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AI does not have a mind. </a:t>
            </a:r>
          </a:p>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However,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we can utilize AI on many aspects, such as Game or teaching tool.</a:t>
            </a:r>
          </a:p>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Still Go or Chess is human’s pleasure.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AI only evaluate the next movement, but no feeling.</a:t>
            </a:r>
          </a:p>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In order to achieve the perfection,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we have lots of effort to do.</a:t>
            </a:r>
          </a:p>
          <a:p>
            <a:pPr>
              <a:lnSpc>
                <a:spcPct val="100000"/>
              </a:lnSpc>
            </a:pP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Think how to create value for ourself.</a:t>
            </a:r>
          </a:p>
        </p:txBody>
      </p:sp>
      <p:pic>
        <p:nvPicPr>
          <p:cNvPr id="5" name="Picture 4" descr="Chess pieces on a chessboard">
            <a:extLst>
              <a:ext uri="{FF2B5EF4-FFF2-40B4-BE49-F238E27FC236}">
                <a16:creationId xmlns:a16="http://schemas.microsoft.com/office/drawing/2014/main" id="{3D67867E-1CC7-4AB6-81FB-E8FA55B88524}"/>
              </a:ext>
            </a:extLst>
          </p:cNvPr>
          <p:cNvPicPr>
            <a:picLocks noChangeAspect="1"/>
          </p:cNvPicPr>
          <p:nvPr/>
        </p:nvPicPr>
        <p:blipFill rotWithShape="1">
          <a:blip r:embed="rId3"/>
          <a:srcRect l="26274" r="17004"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2897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What is AlphaGo</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Astonishing Competition with Human</a:t>
            </a:r>
            <a:endParaRPr lang="zh-TW" altLang="en-US" sz="2600" dirty="0">
              <a:solidFill>
                <a:srgbClr val="FFFFFF"/>
              </a:solidFill>
              <a:latin typeface="Calibri" panose="020F0502020204030204" pitchFamily="34" charset="0"/>
              <a:cs typeface="Calibri" panose="020F0502020204030204" pitchFamily="34" charset="0"/>
            </a:endParaRP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pic>
        <p:nvPicPr>
          <p:cNvPr id="2052" name="Picture 4" descr="What is a homepage? Don't you mean what is homepage?">
            <a:hlinkClick r:id="rId4" action="ppaction://hlinksldjump"/>
            <a:extLst>
              <a:ext uri="{FF2B5EF4-FFF2-40B4-BE49-F238E27FC236}">
                <a16:creationId xmlns:a16="http://schemas.microsoft.com/office/drawing/2014/main" id="{47D677BA-6A03-932A-89E5-8A03C8D29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48114" cy="6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550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3" name="Rectangle 12">
            <a:extLst>
              <a:ext uri="{FF2B5EF4-FFF2-40B4-BE49-F238E27FC236}">
                <a16:creationId xmlns:a16="http://schemas.microsoft.com/office/drawing/2014/main" id="{CE3A6CF1-CE88-42A3-8C77-AE98091E7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4" name="標題 3">
            <a:extLst>
              <a:ext uri="{FF2B5EF4-FFF2-40B4-BE49-F238E27FC236}">
                <a16:creationId xmlns:a16="http://schemas.microsoft.com/office/drawing/2014/main" id="{6C7B049D-AB20-52A1-D744-F61BB5C9780F}"/>
              </a:ext>
            </a:extLst>
          </p:cNvPr>
          <p:cNvSpPr>
            <a:spLocks noGrp="1"/>
          </p:cNvSpPr>
          <p:nvPr>
            <p:ph type="ctrTitle"/>
          </p:nvPr>
        </p:nvSpPr>
        <p:spPr>
          <a:xfrm>
            <a:off x="6096000" y="1200149"/>
            <a:ext cx="5486399" cy="2943225"/>
          </a:xfrm>
        </p:spPr>
        <p:txBody>
          <a:bodyPr anchor="ctr">
            <a:normAutofit/>
          </a:bodyPr>
          <a:lstStyle/>
          <a:p>
            <a:r>
              <a:rPr lang="en-US" altLang="zh-TW" sz="8000" dirty="0">
                <a:latin typeface="Calibri" panose="020F0502020204030204" pitchFamily="34" charset="0"/>
                <a:cs typeface="Calibri" panose="020F0502020204030204" pitchFamily="34" charset="0"/>
              </a:rPr>
              <a:t>The End, </a:t>
            </a:r>
            <a:br>
              <a:rPr lang="en-US" altLang="zh-TW" sz="8000" dirty="0">
                <a:latin typeface="Calibri" panose="020F0502020204030204" pitchFamily="34" charset="0"/>
                <a:cs typeface="Calibri" panose="020F0502020204030204" pitchFamily="34" charset="0"/>
              </a:rPr>
            </a:br>
            <a:r>
              <a:rPr lang="en-US" altLang="zh-TW" sz="8000" dirty="0">
                <a:latin typeface="Calibri" panose="020F0502020204030204" pitchFamily="34" charset="0"/>
                <a:cs typeface="Calibri" panose="020F0502020204030204" pitchFamily="34" charset="0"/>
              </a:rPr>
              <a:t>Thank You</a:t>
            </a:r>
            <a:endParaRPr lang="zh-TW" altLang="en-US" sz="8000" dirty="0">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0A7DA330-F2FE-D948-C483-118D01057A8D}"/>
              </a:ext>
            </a:extLst>
          </p:cNvPr>
          <p:cNvSpPr>
            <a:spLocks noGrp="1"/>
          </p:cNvSpPr>
          <p:nvPr>
            <p:ph type="subTitle" idx="1"/>
          </p:nvPr>
        </p:nvSpPr>
        <p:spPr>
          <a:xfrm>
            <a:off x="6096000" y="4438650"/>
            <a:ext cx="5486400" cy="1689869"/>
          </a:xfrm>
        </p:spPr>
        <p:txBody>
          <a:bodyPr anchor="t">
            <a:normAutofit/>
          </a:bodyPr>
          <a:lstStyle/>
          <a:p>
            <a:r>
              <a:rPr lang="en-US" altLang="zh-TW" dirty="0">
                <a:solidFill>
                  <a:schemeClr val="bg2">
                    <a:lumMod val="50000"/>
                  </a:schemeClr>
                </a:solidFill>
                <a:latin typeface="Calibri" panose="020F0502020204030204" pitchFamily="34" charset="0"/>
                <a:cs typeface="Calibri" panose="020F0502020204030204" pitchFamily="34" charset="0"/>
              </a:rPr>
              <a:t>Glory to the Spirit, AMEN !</a:t>
            </a:r>
            <a:endParaRPr lang="zh-TW" altLang="en-US" dirty="0">
              <a:solidFill>
                <a:schemeClr val="bg2">
                  <a:lumMod val="50000"/>
                </a:schemeClr>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37B7461-8BFD-DD03-A509-CFAFC83525DB}"/>
              </a:ext>
            </a:extLst>
          </p:cNvPr>
          <p:cNvPicPr>
            <a:picLocks noChangeAspect="1"/>
          </p:cNvPicPr>
          <p:nvPr/>
        </p:nvPicPr>
        <p:blipFill rotWithShape="1">
          <a:blip r:embed="rId3"/>
          <a:srcRect l="29471" r="3803" b="2"/>
          <a:stretch/>
        </p:blipFill>
        <p:spPr>
          <a:xfrm>
            <a:off x="20" y="211090"/>
            <a:ext cx="554415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Tree>
    <p:extLst>
      <p:ext uri="{BB962C8B-B14F-4D97-AF65-F5344CB8AC3E}">
        <p14:creationId xmlns:p14="http://schemas.microsoft.com/office/powerpoint/2010/main" val="2311623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AlphaGo </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Artificial Intelligence,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		 Excellent at Go Chess.</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2015</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Fan Hui</a:t>
            </a:r>
            <a:r>
              <a:rPr lang="en-US" altLang="zh-TW" sz="2600" dirty="0">
                <a:latin typeface="Calibri" panose="020F0502020204030204" pitchFamily="34" charset="0"/>
                <a:cs typeface="Calibri" panose="020F0502020204030204" pitchFamily="34" charset="0"/>
              </a:rPr>
              <a:t>, European Go Champion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 </a:t>
            </a:r>
            <a:r>
              <a:rPr lang="en-US" altLang="zh-TW" sz="2600" u="sng" dirty="0">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Before, No computer</a:t>
            </a:r>
            <a:r>
              <a:rPr lang="zh-TW" altLang="en-US" sz="2600" b="1"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has beaten human champion.</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 2016</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Lee Se-Dol, Korean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4:1, </a:t>
            </a:r>
            <a:r>
              <a:rPr lang="en-US" altLang="zh-TW" sz="2600" u="sng" dirty="0">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b="1"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AI’s Milestone.</a:t>
            </a:r>
          </a:p>
        </p:txBody>
      </p:sp>
      <p:pic>
        <p:nvPicPr>
          <p:cNvPr id="1026" name="Picture 2" descr="根據世界職業圍棋排名網站Go Ratings顯示，「AlphaGo」成為世界第一。（圖片取自DeepMind的官網）">
            <a:extLst>
              <a:ext uri="{FF2B5EF4-FFF2-40B4-BE49-F238E27FC236}">
                <a16:creationId xmlns:a16="http://schemas.microsoft.com/office/drawing/2014/main" id="{DC17E6CA-B9CE-B058-8053-A492313A1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58" y="1325563"/>
            <a:ext cx="6067415"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頁尾版面配置區 3">
            <a:extLst>
              <a:ext uri="{FF2B5EF4-FFF2-40B4-BE49-F238E27FC236}">
                <a16:creationId xmlns:a16="http://schemas.microsoft.com/office/drawing/2014/main" id="{66DCF988-C6A6-74AE-C8C9-3793B7F3C1CB}"/>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5" name="投影片編號版面配置區 4">
            <a:extLst>
              <a:ext uri="{FF2B5EF4-FFF2-40B4-BE49-F238E27FC236}">
                <a16:creationId xmlns:a16="http://schemas.microsoft.com/office/drawing/2014/main" id="{57AF3464-95B3-2B07-1075-D4F00C52ECFB}"/>
              </a:ext>
            </a:extLst>
          </p:cNvPr>
          <p:cNvSpPr>
            <a:spLocks noGrp="1"/>
          </p:cNvSpPr>
          <p:nvPr>
            <p:ph type="sldNum" sz="quarter" idx="12"/>
          </p:nvPr>
        </p:nvSpPr>
        <p:spPr/>
        <p:txBody>
          <a:bodyPr/>
          <a:lstStyle/>
          <a:p>
            <a:fld id="{1F646F3F-274D-499B-ABBE-824EB4ABDC3D}" type="slidenum">
              <a:rPr lang="en-US" smtClean="0"/>
              <a:t>4</a:t>
            </a:fld>
            <a:endParaRPr lang="en-US" dirty="0"/>
          </a:p>
        </p:txBody>
      </p:sp>
    </p:spTree>
    <p:extLst>
      <p:ext uri="{BB962C8B-B14F-4D97-AF65-F5344CB8AC3E}">
        <p14:creationId xmlns:p14="http://schemas.microsoft.com/office/powerpoint/2010/main" val="133793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 (Continued):</a:t>
            </a:r>
          </a:p>
          <a:p>
            <a:pPr marL="742950" lvl="1" indent="-514350">
              <a:buFont typeface="+mj-lt"/>
              <a:buAutoNum type="arabicPeriod" startAt="3"/>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2017</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Ke Jie</a:t>
            </a:r>
            <a:r>
              <a:rPr lang="en-US" altLang="zh-TW" sz="2600" dirty="0">
                <a:latin typeface="Calibri" panose="020F0502020204030204" pitchFamily="34" charset="0"/>
                <a:cs typeface="Calibri" panose="020F0502020204030204" pitchFamily="34" charset="0"/>
              </a:rPr>
              <a:t>, Chinese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3:0, </a:t>
            </a:r>
            <a:r>
              <a:rPr lang="en-US" altLang="zh-TW" sz="2600" u="sng" dirty="0">
                <a:latin typeface="Calibri" panose="020F0502020204030204" pitchFamily="34" charset="0"/>
                <a:cs typeface="Calibri" panose="020F0502020204030204" pitchFamily="34" charset="0"/>
              </a:rPr>
              <a:t>AlphaGO Master</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Became World Champion &amp; the Topmost in the rank.</a:t>
            </a:r>
          </a:p>
        </p:txBody>
      </p:sp>
      <p:pic>
        <p:nvPicPr>
          <p:cNvPr id="1028" name="Picture 4" descr="根據世界職業圍棋排名網站Go Ratings顯示，「AlphaGo」成為世界第一。（圖片取自世界職業圍棋排名網站Go Ratings）">
            <a:extLst>
              <a:ext uri="{FF2B5EF4-FFF2-40B4-BE49-F238E27FC236}">
                <a16:creationId xmlns:a16="http://schemas.microsoft.com/office/drawing/2014/main" id="{7EE86FFC-67B3-85C7-0C71-6FA62573F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1" t="4511" r="17367" b="68412"/>
          <a:stretch/>
        </p:blipFill>
        <p:spPr bwMode="auto">
          <a:xfrm>
            <a:off x="7293429" y="3646714"/>
            <a:ext cx="4822371" cy="310243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EAF6910-ADDE-7045-CD24-6ECDAAF519D1}"/>
              </a:ext>
            </a:extLst>
          </p:cNvPr>
          <p:cNvSpPr/>
          <p:nvPr/>
        </p:nvSpPr>
        <p:spPr>
          <a:xfrm>
            <a:off x="7293429" y="3937136"/>
            <a:ext cx="4746171" cy="3518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Calibri" panose="020F0502020204030204" pitchFamily="34" charset="0"/>
            </a:endParaRPr>
          </a:p>
        </p:txBody>
      </p:sp>
      <p:sp>
        <p:nvSpPr>
          <p:cNvPr id="6" name="箭號: 向右 5">
            <a:extLst>
              <a:ext uri="{FF2B5EF4-FFF2-40B4-BE49-F238E27FC236}">
                <a16:creationId xmlns:a16="http://schemas.microsoft.com/office/drawing/2014/main" id="{D591F9E1-1BA6-C16F-FBD8-DFDC187CFE49}"/>
              </a:ext>
            </a:extLst>
          </p:cNvPr>
          <p:cNvSpPr/>
          <p:nvPr/>
        </p:nvSpPr>
        <p:spPr>
          <a:xfrm>
            <a:off x="6614160" y="3990771"/>
            <a:ext cx="603069" cy="265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Calibri" panose="020F0502020204030204" pitchFamily="34" charset="0"/>
            </a:endParaRPr>
          </a:p>
        </p:txBody>
      </p:sp>
      <p:sp>
        <p:nvSpPr>
          <p:cNvPr id="7" name="文字方塊 6">
            <a:extLst>
              <a:ext uri="{FF2B5EF4-FFF2-40B4-BE49-F238E27FC236}">
                <a16:creationId xmlns:a16="http://schemas.microsoft.com/office/drawing/2014/main" id="{93B07482-1895-1CB9-D11F-0D80E7A69C32}"/>
              </a:ext>
            </a:extLst>
          </p:cNvPr>
          <p:cNvSpPr txBox="1"/>
          <p:nvPr/>
        </p:nvSpPr>
        <p:spPr>
          <a:xfrm>
            <a:off x="3149600" y="3769633"/>
            <a:ext cx="3464560" cy="707886"/>
          </a:xfrm>
          <a:prstGeom prst="rect">
            <a:avLst/>
          </a:prstGeom>
          <a:noFill/>
        </p:spPr>
        <p:txBody>
          <a:bodyPr wrap="square" rtlCol="0">
            <a:spAutoFit/>
          </a:bodyPr>
          <a:lstStyle/>
          <a:p>
            <a:pPr algn="r"/>
            <a:r>
              <a:rPr lang="en-US" altLang="zh-TW" sz="2000" dirty="0">
                <a:latin typeface="Calibri" panose="020F0502020204030204" pitchFamily="34" charset="0"/>
                <a:cs typeface="Calibri" panose="020F0502020204030204" pitchFamily="34" charset="0"/>
              </a:rPr>
              <a:t>AlphaGo Master:</a:t>
            </a:r>
          </a:p>
          <a:p>
            <a:pPr algn="r"/>
            <a:r>
              <a:rPr lang="en-US" altLang="zh-TW" sz="2000" dirty="0">
                <a:latin typeface="Calibri" panose="020F0502020204030204" pitchFamily="34" charset="0"/>
                <a:cs typeface="Calibri" panose="020F0502020204030204" pitchFamily="34" charset="0"/>
              </a:rPr>
              <a:t>As the World Number One</a:t>
            </a:r>
            <a:endParaRPr lang="zh-TW" altLang="en-US" sz="2000" dirty="0">
              <a:latin typeface="Calibri" panose="020F0502020204030204" pitchFamily="34" charset="0"/>
              <a:cs typeface="Calibri" panose="020F0502020204030204" pitchFamily="34" charset="0"/>
            </a:endParaRPr>
          </a:p>
        </p:txBody>
      </p:sp>
      <p:sp>
        <p:nvSpPr>
          <p:cNvPr id="4" name="頁尾版面配置區 3">
            <a:extLst>
              <a:ext uri="{FF2B5EF4-FFF2-40B4-BE49-F238E27FC236}">
                <a16:creationId xmlns:a16="http://schemas.microsoft.com/office/drawing/2014/main" id="{623D7193-477A-BAA2-5A2A-C6FF6E7E2D27}"/>
              </a:ext>
            </a:extLst>
          </p:cNvPr>
          <p:cNvSpPr>
            <a:spLocks noGrp="1"/>
          </p:cNvSpPr>
          <p:nvPr>
            <p:ph type="ftr" sz="quarter" idx="11"/>
          </p:nvPr>
        </p:nvSpPr>
        <p:spPr/>
        <p:txBody>
          <a:bodyPr/>
          <a:lstStyle/>
          <a:p>
            <a:r>
              <a:rPr lang="en-US" dirty="0"/>
              <a:t>111C71008 </a:t>
            </a:r>
            <a:r>
              <a:rPr lang="en-US" dirty="0" err="1"/>
              <a:t>Ho,Che</a:t>
            </a:r>
            <a:r>
              <a:rPr lang="en-US" dirty="0"/>
              <a:t>-Ping</a:t>
            </a:r>
          </a:p>
        </p:txBody>
      </p:sp>
    </p:spTree>
    <p:extLst>
      <p:ext uri="{BB962C8B-B14F-4D97-AF65-F5344CB8AC3E}">
        <p14:creationId xmlns:p14="http://schemas.microsoft.com/office/powerpoint/2010/main" val="125331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33" name="Freeform: Shape 10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useBgFill="1">
        <p:nvSpPr>
          <p:cNvPr id="103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37" name="Rectangle 1036">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39" name="Freeform: Shape 1038">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598842" y="718824"/>
            <a:ext cx="10804264" cy="1451174"/>
          </a:xfrm>
        </p:spPr>
        <p:txBody>
          <a:bodyPr vert="horz" lIns="91440" tIns="45720" rIns="91440" bIns="45720" rtlCol="0" anchor="ctr">
            <a:noAutofit/>
          </a:bodyPr>
          <a:lstStyle/>
          <a:p>
            <a:pPr algn="ctr">
              <a:lnSpc>
                <a:spcPct val="90000"/>
              </a:lnSpc>
            </a:pPr>
            <a:r>
              <a:rPr lang="en-US" altLang="zh-TW" sz="6000" dirty="0">
                <a:latin typeface="Calibri" panose="020F0502020204030204" pitchFamily="34" charset="0"/>
                <a:cs typeface="Calibri" panose="020F0502020204030204" pitchFamily="34" charset="0"/>
              </a:rPr>
              <a:t>Official Trailer: AlphaGo</a:t>
            </a:r>
          </a:p>
        </p:txBody>
      </p:sp>
      <p:pic>
        <p:nvPicPr>
          <p:cNvPr id="4" name="《AlphaGo世紀對決》預告片">
            <a:hlinkClick r:id="" action="ppaction://media"/>
            <a:extLst>
              <a:ext uri="{FF2B5EF4-FFF2-40B4-BE49-F238E27FC236}">
                <a16:creationId xmlns:a16="http://schemas.microsoft.com/office/drawing/2014/main" id="{22F07ECE-BF44-7E08-4448-9A39E7EED2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232349" y="2958354"/>
            <a:ext cx="5764499" cy="3240000"/>
          </a:xfrm>
          <a:prstGeom prst="rect">
            <a:avLst/>
          </a:prstGeom>
        </p:spPr>
      </p:pic>
      <p:pic>
        <p:nvPicPr>
          <p:cNvPr id="1026" name="Picture 2">
            <a:extLst>
              <a:ext uri="{FF2B5EF4-FFF2-40B4-BE49-F238E27FC236}">
                <a16:creationId xmlns:a16="http://schemas.microsoft.com/office/drawing/2014/main" id="{1DCA126B-94BA-7F21-AC07-11667E6E73D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2126" y="2958354"/>
            <a:ext cx="59723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Methodology</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Secret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pic>
        <p:nvPicPr>
          <p:cNvPr id="2" name="Picture 4" descr="What is a homepage? Don't you mean what is homepage?">
            <a:hlinkClick r:id="rId4" action="ppaction://hlinksldjump"/>
            <a:extLst>
              <a:ext uri="{FF2B5EF4-FFF2-40B4-BE49-F238E27FC236}">
                <a16:creationId xmlns:a16="http://schemas.microsoft.com/office/drawing/2014/main" id="{BB82D20E-F9E4-576D-44D1-F337947B2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48114" cy="6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4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059" name="Rectangle 2058">
            <a:extLst>
              <a:ext uri="{FF2B5EF4-FFF2-40B4-BE49-F238E27FC236}">
                <a16:creationId xmlns:a16="http://schemas.microsoft.com/office/drawing/2014/main" id="{39796C61-3902-4C2A-AD60-D926667F5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061" name="Freeform: Shape 2060">
            <a:extLst>
              <a:ext uri="{FF2B5EF4-FFF2-40B4-BE49-F238E27FC236}">
                <a16:creationId xmlns:a16="http://schemas.microsoft.com/office/drawing/2014/main" id="{36A49EC6-053B-4ACB-9913-5C4B245E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474" y="2353584"/>
            <a:ext cx="7276966" cy="4504413"/>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810563"/>
            <a:ext cx="4618072" cy="1782986"/>
          </a:xfrm>
        </p:spPr>
        <p:txBody>
          <a:bodyPr anchor="t">
            <a:normAutofit/>
          </a:bodyPr>
          <a:lstStyle/>
          <a:p>
            <a:r>
              <a:rPr lang="en-US" altLang="zh-TW" dirty="0">
                <a:latin typeface="Calibri" panose="020F0502020204030204" pitchFamily="34" charset="0"/>
                <a:cs typeface="Calibri" panose="020F0502020204030204" pitchFamily="34" charset="0"/>
              </a:rPr>
              <a:t>Any Other Chess AI Before AlphaGo?</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5981049" y="810562"/>
            <a:ext cx="6094409" cy="5644667"/>
          </a:xfrm>
        </p:spPr>
        <p:txBody>
          <a:bodyPr>
            <a:normAutofit/>
          </a:bodyPr>
          <a:lstStyle/>
          <a:p>
            <a:pPr marL="342900" indent="-342900">
              <a:buFont typeface="Arial" panose="020B0604020202020204" pitchFamily="34" charset="0"/>
              <a:buChar char="•"/>
            </a:pPr>
            <a:r>
              <a:rPr lang="en-US" altLang="zh-TW" sz="5400" b="1" dirty="0">
                <a:latin typeface="Calibri" panose="020F0502020204030204" pitchFamily="34" charset="0"/>
                <a:cs typeface="Calibri" panose="020F0502020204030204" pitchFamily="34" charset="0"/>
              </a:rPr>
              <a:t>Deep Blue</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Year: 1996</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Beat Russian grandmaster, Kasparov.</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First Time Human World Champion Lost.</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Methodology:  </a:t>
            </a:r>
            <a:r>
              <a:rPr lang="en-US" altLang="zh-TW" sz="2400" dirty="0">
                <a:latin typeface="Calibri" panose="020F0502020204030204" pitchFamily="34" charset="0"/>
                <a:cs typeface="Calibri" panose="020F0502020204030204" pitchFamily="34" charset="0"/>
              </a:rPr>
              <a:t>Search Tree</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MIN-MAX </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Alpha–beta pruning</a:t>
            </a:r>
          </a:p>
        </p:txBody>
      </p:sp>
      <p:pic>
        <p:nvPicPr>
          <p:cNvPr id="2052" name="Picture 4" descr="深藍」 Deep Blue ： 第一部在棋盤上撃敗人腦的「偽AI」超級電腦- Techapple.com">
            <a:extLst>
              <a:ext uri="{FF2B5EF4-FFF2-40B4-BE49-F238E27FC236}">
                <a16:creationId xmlns:a16="http://schemas.microsoft.com/office/drawing/2014/main" id="{6D879F0B-E6C2-22DD-7035-51B756076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258" y="3050346"/>
            <a:ext cx="4618072" cy="2428212"/>
          </a:xfrm>
          <a:prstGeom prst="rect">
            <a:avLst/>
          </a:prstGeom>
          <a:noFill/>
          <a:extLst>
            <a:ext uri="{909E8E84-426E-40DD-AFC4-6F175D3DCCD1}">
              <a14:hiddenFill xmlns:a14="http://schemas.microsoft.com/office/drawing/2010/main">
                <a:solidFill>
                  <a:srgbClr val="FFFFFF"/>
                </a:solidFill>
              </a14:hiddenFill>
            </a:ext>
          </a:extLst>
        </p:spPr>
      </p:pic>
      <p:sp>
        <p:nvSpPr>
          <p:cNvPr id="4" name="頁尾版面配置區 3">
            <a:extLst>
              <a:ext uri="{FF2B5EF4-FFF2-40B4-BE49-F238E27FC236}">
                <a16:creationId xmlns:a16="http://schemas.microsoft.com/office/drawing/2014/main" id="{20FF7E5E-C0E0-C7A8-D11B-90E0E86F18E8}"/>
              </a:ext>
            </a:extLst>
          </p:cNvPr>
          <p:cNvSpPr>
            <a:spLocks noGrp="1"/>
          </p:cNvSpPr>
          <p:nvPr>
            <p:ph type="ftr" sz="quarter" idx="11"/>
          </p:nvPr>
        </p:nvSpPr>
        <p:spPr/>
        <p:txBody>
          <a:bodyPr/>
          <a:lstStyle/>
          <a:p>
            <a:r>
              <a:rPr lang="en-US" dirty="0"/>
              <a:t>111C71008 </a:t>
            </a:r>
            <a:r>
              <a:rPr lang="en-US" dirty="0" err="1"/>
              <a:t>Ho,Che</a:t>
            </a:r>
            <a:r>
              <a:rPr lang="en-US" dirty="0"/>
              <a:t>-Ping</a:t>
            </a:r>
          </a:p>
        </p:txBody>
      </p:sp>
      <p:sp>
        <p:nvSpPr>
          <p:cNvPr id="5" name="投影片編號版面配置區 4">
            <a:extLst>
              <a:ext uri="{FF2B5EF4-FFF2-40B4-BE49-F238E27FC236}">
                <a16:creationId xmlns:a16="http://schemas.microsoft.com/office/drawing/2014/main" id="{F6C83B2B-6413-2850-3F69-F4D5BB8C3A06}"/>
              </a:ext>
            </a:extLst>
          </p:cNvPr>
          <p:cNvSpPr>
            <a:spLocks noGrp="1"/>
          </p:cNvSpPr>
          <p:nvPr>
            <p:ph type="sldNum" sz="quarter" idx="12"/>
          </p:nvPr>
        </p:nvSpPr>
        <p:spPr/>
        <p:txBody>
          <a:bodyPr/>
          <a:lstStyle/>
          <a:p>
            <a:fld id="{1F646F3F-274D-499B-ABBE-824EB4ABDC3D}" type="slidenum">
              <a:rPr lang="en-US" smtClean="0"/>
              <a:t>8</a:t>
            </a:fld>
            <a:endParaRPr lang="en-US" dirty="0"/>
          </a:p>
        </p:txBody>
      </p:sp>
    </p:spTree>
    <p:extLst>
      <p:ext uri="{BB962C8B-B14F-4D97-AF65-F5344CB8AC3E}">
        <p14:creationId xmlns:p14="http://schemas.microsoft.com/office/powerpoint/2010/main" val="3514636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081" name="Rectangle 308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Calibri" panose="020F0502020204030204" pitchFamily="34" charset="0"/>
            </a:endParaRPr>
          </a:p>
        </p:txBody>
      </p:sp>
      <p:sp>
        <p:nvSpPr>
          <p:cNvPr id="2" name="標題 1">
            <a:extLst>
              <a:ext uri="{FF2B5EF4-FFF2-40B4-BE49-F238E27FC236}">
                <a16:creationId xmlns:a16="http://schemas.microsoft.com/office/drawing/2014/main" id="{81E31ED6-CB16-CB59-2289-36367665CF65}"/>
              </a:ext>
            </a:extLst>
          </p:cNvPr>
          <p:cNvSpPr>
            <a:spLocks noGrp="1"/>
          </p:cNvSpPr>
          <p:nvPr>
            <p:ph type="title"/>
          </p:nvPr>
        </p:nvSpPr>
        <p:spPr>
          <a:xfrm>
            <a:off x="6094476" y="0"/>
            <a:ext cx="5369169" cy="1440000"/>
          </a:xfrm>
        </p:spPr>
        <p:txBody>
          <a:bodyPr anchor="ctr">
            <a:normAutofit/>
          </a:bodyPr>
          <a:lstStyle/>
          <a:p>
            <a:r>
              <a:rPr lang="en-US" altLang="zh-TW" dirty="0">
                <a:latin typeface="Calibri" panose="020F0502020204030204" pitchFamily="34" charset="0"/>
                <a:cs typeface="Calibri" panose="020F0502020204030204" pitchFamily="34" charset="0"/>
              </a:rPr>
              <a:t>However</a:t>
            </a:r>
            <a:endParaRPr lang="zh-TW" altLang="en-US" dirty="0">
              <a:latin typeface="Calibri" panose="020F0502020204030204" pitchFamily="34" charset="0"/>
              <a:cs typeface="Calibri" panose="020F0502020204030204" pitchFamily="34" charset="0"/>
            </a:endParaRPr>
          </a:p>
        </p:txBody>
      </p:sp>
      <p:pic>
        <p:nvPicPr>
          <p:cNvPr id="3074" name="Picture 2" descr="Image of intricate wires combining into networks">
            <a:extLst>
              <a:ext uri="{FF2B5EF4-FFF2-40B4-BE49-F238E27FC236}">
                <a16:creationId xmlns:a16="http://schemas.microsoft.com/office/drawing/2014/main" id="{C4AC9E0B-3F8A-81F4-254B-37F1C0813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44" r="30558"/>
          <a:stretch/>
        </p:blipFill>
        <p:spPr bwMode="auto">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8ED4587-AFE5-7C8D-935E-C57BB97106CA}"/>
                  </a:ext>
                </a:extLst>
              </p:cNvPr>
              <p:cNvSpPr>
                <a:spLocks noGrp="1"/>
              </p:cNvSpPr>
              <p:nvPr>
                <p:ph idx="1"/>
              </p:nvPr>
            </p:nvSpPr>
            <p:spPr>
              <a:xfrm>
                <a:off x="6094476" y="1440000"/>
                <a:ext cx="6012702" cy="5400000"/>
              </a:xfrm>
            </p:spPr>
            <p:txBody>
              <a:bodyPr anchor="t">
                <a:noAutofit/>
              </a:bodyPr>
              <a:lstStyle/>
              <a:p>
                <a:pPr marL="342900" indent="-342900">
                  <a:lnSpc>
                    <a:spcPct val="100000"/>
                  </a:lnSpc>
                  <a:buFont typeface="Arial" panose="020B0604020202020204" pitchFamily="34" charset="0"/>
                  <a:buChar char="•"/>
                </a:pPr>
                <a:r>
                  <a:rPr lang="en-US" altLang="zh-TW" sz="4000" b="1" dirty="0">
                    <a:latin typeface="Calibri" panose="020F0502020204030204" pitchFamily="34" charset="0"/>
                    <a:cs typeface="Calibri" panose="020F0502020204030204" pitchFamily="34" charset="0"/>
                  </a:rPr>
                  <a:t>Aspect of Go</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Grid: 19*19</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Huge Search Space</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Complexity: ~</a:t>
                </a:r>
                <a14:m>
                  <m:oMath xmlns:m="http://schemas.openxmlformats.org/officeDocument/2006/math">
                    <m:sSup>
                      <m:sSupPr>
                        <m:ctrlPr>
                          <a:rPr lang="en-US" altLang="zh-TW" sz="2400" i="1" smtClean="0">
                            <a:latin typeface="Cambria Math" panose="02040503050406030204" pitchFamily="18" charset="0"/>
                            <a:cs typeface="Calibri" panose="020F0502020204030204" pitchFamily="34" charset="0"/>
                          </a:rPr>
                        </m:ctrlPr>
                      </m:sSupPr>
                      <m:e>
                        <m:r>
                          <a:rPr lang="en-US" altLang="zh-TW" sz="2400" b="0" i="1" smtClean="0">
                            <a:latin typeface="Cambria Math" panose="02040503050406030204" pitchFamily="18" charset="0"/>
                            <a:cs typeface="Calibri" panose="020F0502020204030204" pitchFamily="34" charset="0"/>
                          </a:rPr>
                          <m:t>10</m:t>
                        </m:r>
                      </m:e>
                      <m:sup>
                        <m:r>
                          <a:rPr lang="en-US" altLang="zh-TW" sz="2400" b="0" i="1" smtClean="0">
                            <a:latin typeface="Cambria Math" panose="02040503050406030204" pitchFamily="18" charset="0"/>
                            <a:cs typeface="Calibri" panose="020F0502020204030204" pitchFamily="34" charset="0"/>
                          </a:rPr>
                          <m:t>170</m:t>
                        </m:r>
                      </m:sup>
                    </m:sSup>
                  </m:oMath>
                </a14:m>
                <a:endParaRPr lang="en-US" altLang="zh-TW" sz="2400" dirty="0">
                  <a:latin typeface="Calibri" panose="020F0502020204030204" pitchFamily="34" charset="0"/>
                  <a:cs typeface="Calibri" panose="020F0502020204030204" pitchFamily="34" charset="0"/>
                </a:endParaRPr>
              </a:p>
              <a:p>
                <a:pPr lvl="1">
                  <a:lnSpc>
                    <a:spcPct val="100000"/>
                  </a:lnSpc>
                </a:pPr>
                <a:r>
                  <a:rPr lang="en-US" altLang="zh-TW" sz="2400" dirty="0">
                    <a:latin typeface="Calibri" panose="020F0502020204030204" pitchFamily="34" charset="0"/>
                    <a:cs typeface="Calibri" panose="020F0502020204030204" pitchFamily="34" charset="0"/>
                  </a:rPr>
                  <a:t>Go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200 possibilities / step</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Chess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 possibilities / step</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Evaluate All Possibilities by Brute Force</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Intractable</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&amp; No</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Way !</a:t>
                </a:r>
              </a:p>
              <a:p>
                <a:pPr marL="457200" indent="-457200" rtl="0">
                  <a:lnSpc>
                    <a:spcPct val="100000"/>
                  </a:lnSpc>
                  <a:buSzPts val="2400"/>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Neither MIN-MAX Nor Alpha–Beta Pruning.</a:t>
                </a:r>
              </a:p>
              <a:p>
                <a:pPr rtl="0">
                  <a:lnSpc>
                    <a:spcPct val="100000"/>
                  </a:lnSpc>
                  <a:buSzPts val="2400"/>
                </a:pPr>
                <a:r>
                  <a:rPr lang="zh-TW" altLang="en-US" sz="3000" dirty="0">
                    <a:latin typeface="Calibri" panose="020F0502020204030204" pitchFamily="34" charset="0"/>
                    <a:cs typeface="Calibri" panose="020F0502020204030204" pitchFamily="34" charset="0"/>
                  </a:rPr>
                  <a:t>→</a:t>
                </a:r>
                <a:r>
                  <a:rPr lang="en-US" altLang="zh-TW" sz="3000" dirty="0">
                    <a:latin typeface="Calibri" panose="020F0502020204030204" pitchFamily="34" charset="0"/>
                    <a:cs typeface="Calibri" panose="020F0502020204030204" pitchFamily="34" charset="0"/>
                  </a:rPr>
                  <a:t>Think:</a:t>
                </a:r>
                <a:r>
                  <a:rPr lang="zh-TW" altLang="en-US" sz="3000" dirty="0">
                    <a:latin typeface="Calibri" panose="020F0502020204030204" pitchFamily="34" charset="0"/>
                    <a:cs typeface="Calibri" panose="020F0502020204030204" pitchFamily="34" charset="0"/>
                  </a:rPr>
                  <a:t> </a:t>
                </a:r>
                <a:r>
                  <a:rPr lang="en-US" altLang="zh-TW" sz="3000" dirty="0">
                    <a:latin typeface="Calibri" panose="020F0502020204030204" pitchFamily="34" charset="0"/>
                    <a:cs typeface="Calibri" panose="020F0502020204030204" pitchFamily="34" charset="0"/>
                  </a:rPr>
                  <a:t>How AlphaGo works?</a:t>
                </a:r>
              </a:p>
            </p:txBody>
          </p:sp>
        </mc:Choice>
        <mc:Fallback xmlns="">
          <p:sp>
            <p:nvSpPr>
              <p:cNvPr id="3" name="內容版面配置區 2">
                <a:extLst>
                  <a:ext uri="{FF2B5EF4-FFF2-40B4-BE49-F238E27FC236}">
                    <a16:creationId xmlns:a16="http://schemas.microsoft.com/office/drawing/2014/main" id="{78ED4587-AFE5-7C8D-935E-C57BB97106CA}"/>
                  </a:ext>
                </a:extLst>
              </p:cNvPr>
              <p:cNvSpPr>
                <a:spLocks noGrp="1" noRot="1" noChangeAspect="1" noMove="1" noResize="1" noEditPoints="1" noAdjustHandles="1" noChangeArrowheads="1" noChangeShapeType="1" noTextEdit="1"/>
              </p:cNvSpPr>
              <p:nvPr>
                <p:ph idx="1"/>
              </p:nvPr>
            </p:nvSpPr>
            <p:spPr>
              <a:xfrm>
                <a:off x="6094476" y="1440000"/>
                <a:ext cx="6012702" cy="5400000"/>
              </a:xfrm>
              <a:blipFill>
                <a:blip r:embed="rId4"/>
                <a:stretch>
                  <a:fillRect l="-3245" t="-2032" r="-1217"/>
                </a:stretch>
              </a:blipFill>
            </p:spPr>
            <p:txBody>
              <a:bodyPr/>
              <a:lstStyle/>
              <a:p>
                <a:r>
                  <a:rPr lang="zh-TW" altLang="en-US">
                    <a:noFill/>
                  </a:rPr>
                  <a:t> </a:t>
                </a:r>
              </a:p>
            </p:txBody>
          </p:sp>
        </mc:Fallback>
      </mc:AlternateContent>
      <p:pic>
        <p:nvPicPr>
          <p:cNvPr id="2050" name="Picture 2" descr="问号（中英文标点符号）_百度百科">
            <a:extLst>
              <a:ext uri="{FF2B5EF4-FFF2-40B4-BE49-F238E27FC236}">
                <a16:creationId xmlns:a16="http://schemas.microsoft.com/office/drawing/2014/main" id="{C877B4BF-C902-DA6A-5ED1-D2DBEBE70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3445" y="5689601"/>
            <a:ext cx="660400" cy="660400"/>
          </a:xfrm>
          <a:prstGeom prst="rect">
            <a:avLst/>
          </a:prstGeom>
          <a:noFill/>
          <a:extLst>
            <a:ext uri="{909E8E84-426E-40DD-AFC4-6F175D3DCCD1}">
              <a14:hiddenFill xmlns:a14="http://schemas.microsoft.com/office/drawing/2010/main">
                <a:solidFill>
                  <a:srgbClr val="FFFFFF"/>
                </a:solidFill>
              </a14:hiddenFill>
            </a:ext>
          </a:extLst>
        </p:spPr>
      </p:pic>
      <p:sp>
        <p:nvSpPr>
          <p:cNvPr id="5" name="投影片編號版面配置區 4">
            <a:extLst>
              <a:ext uri="{FF2B5EF4-FFF2-40B4-BE49-F238E27FC236}">
                <a16:creationId xmlns:a16="http://schemas.microsoft.com/office/drawing/2014/main" id="{BBC1F7FC-B512-2E42-F705-117A2867DBE7}"/>
              </a:ext>
            </a:extLst>
          </p:cNvPr>
          <p:cNvSpPr>
            <a:spLocks noGrp="1"/>
          </p:cNvSpPr>
          <p:nvPr>
            <p:ph type="sldNum" sz="quarter" idx="12"/>
          </p:nvPr>
        </p:nvSpPr>
        <p:spPr/>
        <p:txBody>
          <a:bodyPr/>
          <a:lstStyle/>
          <a:p>
            <a:fld id="{1F646F3F-274D-499B-ABBE-824EB4ABDC3D}" type="slidenum">
              <a:rPr lang="en-US" smtClean="0"/>
              <a:t>9</a:t>
            </a:fld>
            <a:endParaRPr lang="en-US" dirty="0"/>
          </a:p>
        </p:txBody>
      </p:sp>
    </p:spTree>
    <p:extLst>
      <p:ext uri="{BB962C8B-B14F-4D97-AF65-F5344CB8AC3E}">
        <p14:creationId xmlns:p14="http://schemas.microsoft.com/office/powerpoint/2010/main" val="2464301397"/>
      </p:ext>
    </p:extLst>
  </p:cSld>
  <p:clrMapOvr>
    <a:masterClrMapping/>
  </p:clrMapOvr>
</p:sld>
</file>

<file path=ppt/theme/theme1.xml><?xml version="1.0" encoding="utf-8"?>
<a:theme xmlns:a="http://schemas.openxmlformats.org/drawingml/2006/main" name="Spla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1264</TotalTime>
  <Words>6298</Words>
  <Application>Microsoft Office PowerPoint</Application>
  <PresentationFormat>寬螢幕</PresentationFormat>
  <Paragraphs>441</Paragraphs>
  <Slides>30</Slides>
  <Notes>30</Notes>
  <HiddenSlides>0</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30</vt:i4>
      </vt:variant>
    </vt:vector>
  </HeadingPairs>
  <TitlesOfParts>
    <vt:vector size="39" baseType="lpstr">
      <vt:lpstr>微軟正黑體</vt:lpstr>
      <vt:lpstr>Arial</vt:lpstr>
      <vt:lpstr>Avenir Next LT Pro</vt:lpstr>
      <vt:lpstr>Calibri</vt:lpstr>
      <vt:lpstr>Cambria Math</vt:lpstr>
      <vt:lpstr>Posterama</vt:lpstr>
      <vt:lpstr>Roboto</vt:lpstr>
      <vt:lpstr>Wingdings</vt:lpstr>
      <vt:lpstr>SplashVTI</vt:lpstr>
      <vt:lpstr>AlphaGo</vt:lpstr>
      <vt:lpstr>Outline</vt:lpstr>
      <vt:lpstr>What is AlphaGo</vt:lpstr>
      <vt:lpstr>What is AlphaGo？</vt:lpstr>
      <vt:lpstr>What is AlphaGo？</vt:lpstr>
      <vt:lpstr>Official Trailer: AlphaGo</vt:lpstr>
      <vt:lpstr>Methodology</vt:lpstr>
      <vt:lpstr>Any Other Chess AI Before AlphaGo?</vt:lpstr>
      <vt:lpstr>However</vt:lpstr>
      <vt:lpstr>AlphaGo – 3 Steps</vt:lpstr>
      <vt:lpstr>AlphaGo 2 NetWorks</vt:lpstr>
      <vt:lpstr>AlphaGo  Policy NetWork </vt:lpstr>
      <vt:lpstr>AlphaGo  Value NetWork</vt:lpstr>
      <vt:lpstr>AlphaGo Training Process</vt:lpstr>
      <vt:lpstr>Illustration Training Process</vt:lpstr>
      <vt:lpstr>Illustration Supervised Learning</vt:lpstr>
      <vt:lpstr>Illustration Neural NetWork</vt:lpstr>
      <vt:lpstr>Illustration Neural NetWork</vt:lpstr>
      <vt:lpstr>PowerPoint 簡報</vt:lpstr>
      <vt:lpstr>Illustration Monte Carlo</vt:lpstr>
      <vt:lpstr>Application</vt:lpstr>
      <vt:lpstr>AlphaGo Zero by 2017</vt:lpstr>
      <vt:lpstr>Move Over AlphaGo - Alpha Zero </vt:lpstr>
      <vt:lpstr>Application: Teaching Tool</vt:lpstr>
      <vt:lpstr>AlphaGo on StarCraft II – Apha Star</vt:lpstr>
      <vt:lpstr>Alpha Star Competition with Human </vt:lpstr>
      <vt:lpstr>Alpha Star Training Process</vt:lpstr>
      <vt:lpstr>AI Bot  (AI on Video Games )</vt:lpstr>
      <vt:lpstr>Conclusion</vt:lpstr>
      <vt:lpstr>The End,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哲平 何</dc:creator>
  <cp:lastModifiedBy>哲平 何</cp:lastModifiedBy>
  <cp:revision>1066</cp:revision>
  <dcterms:created xsi:type="dcterms:W3CDTF">2023-04-19T11:13:51Z</dcterms:created>
  <dcterms:modified xsi:type="dcterms:W3CDTF">2023-04-26T09:52:18Z</dcterms:modified>
</cp:coreProperties>
</file>